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4" r:id="rId4"/>
  </p:sldMasterIdLst>
  <p:notesMasterIdLst>
    <p:notesMasterId r:id="rId6"/>
  </p:notesMasterIdLst>
  <p:sldIdLst>
    <p:sldId id="260" r:id="rId5"/>
  </p:sldIdLst>
  <p:sldSz cx="9906000" cy="6858000" type="A4"/>
  <p:notesSz cx="7104063" cy="10234613"/>
  <p:embeddedFontLst>
    <p:embeddedFont>
      <p:font typeface="ABeeZee" panose="020B0604020202020204" charset="0"/>
      <p:regular r:id="rId7"/>
      <p:italic r:id="rId8"/>
    </p:embeddedFont>
    <p:embeddedFont>
      <p:font typeface="Roboto" panose="02000000000000000000" pitchFamily="2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A442"/>
    <a:srgbClr val="CAC3DF"/>
    <a:srgbClr val="553F6D"/>
    <a:srgbClr val="D7D1E7"/>
    <a:srgbClr val="99B567"/>
    <a:srgbClr val="335A85"/>
    <a:srgbClr val="FFFFEF"/>
    <a:srgbClr val="FFFFFF"/>
    <a:srgbClr val="4E83BE"/>
    <a:srgbClr val="C2D6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6"/>
    <p:restoredTop sz="90637"/>
  </p:normalViewPr>
  <p:slideViewPr>
    <p:cSldViewPr snapToGrid="0">
      <p:cViewPr varScale="1">
        <p:scale>
          <a:sx n="75" d="100"/>
          <a:sy n="75" d="100"/>
        </p:scale>
        <p:origin x="155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E204B5A-DF1A-422B-8E34-C818CF8FD4D7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79525"/>
            <a:ext cx="498951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2A9E722-A5C7-4E09-A010-6385BADDE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7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Fossil diagram </a:t>
            </a:r>
            <a:r>
              <a:rPr lang="en-GB" dirty="0"/>
              <a:t>– United Learning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rgbClr val="052264"/>
                </a:solidFill>
              </a:rPr>
              <a:t>Fossil ant (CC BY-SA 4.0) – </a:t>
            </a:r>
            <a:r>
              <a:rPr lang="en-GB" sz="1200" dirty="0">
                <a:solidFill>
                  <a:srgbClr val="052264"/>
                </a:solidFill>
              </a:rPr>
              <a:t>https://commons.wikimedia.org/wiki/</a:t>
            </a:r>
            <a:r>
              <a:rPr lang="en-GB" sz="1200" dirty="0" err="1">
                <a:solidFill>
                  <a:srgbClr val="052264"/>
                </a:solidFill>
              </a:rPr>
              <a:t>File:Fossil_ant</a:t>
            </a:r>
            <a:r>
              <a:rPr lang="en-GB" sz="1200" dirty="0">
                <a:solidFill>
                  <a:srgbClr val="052264"/>
                </a:solidFill>
              </a:rPr>
              <a:t>_(</a:t>
            </a:r>
            <a:r>
              <a:rPr lang="en-GB" sz="1200" dirty="0" err="1">
                <a:solidFill>
                  <a:srgbClr val="052264"/>
                </a:solidFill>
              </a:rPr>
              <a:t>Hymenoptera,_Formicidae</a:t>
            </a:r>
            <a:r>
              <a:rPr lang="en-GB" sz="1200" dirty="0">
                <a:solidFill>
                  <a:srgbClr val="052264"/>
                </a:solidFill>
              </a:rPr>
              <a:t>)_in_Baltic_amber._Age_50_Mill._years_(</a:t>
            </a:r>
            <a:r>
              <a:rPr lang="en-GB" sz="1200" dirty="0" err="1">
                <a:solidFill>
                  <a:srgbClr val="052264"/>
                </a:solidFill>
              </a:rPr>
              <a:t>the_Lower_Eocene</a:t>
            </a:r>
            <a:r>
              <a:rPr lang="en-GB" sz="1200" dirty="0">
                <a:solidFill>
                  <a:srgbClr val="052264"/>
                </a:solidFill>
              </a:rPr>
              <a:t>).JPG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rgbClr val="052264"/>
                </a:solidFill>
              </a:rPr>
              <a:t>Fossil feather (CC BY 2.0) – </a:t>
            </a:r>
            <a:r>
              <a:rPr lang="en-GB" sz="1200" b="0" dirty="0">
                <a:solidFill>
                  <a:srgbClr val="052264"/>
                </a:solidFill>
              </a:rPr>
              <a:t>https://</a:t>
            </a:r>
            <a:r>
              <a:rPr lang="en-GB" sz="1200" b="0" dirty="0" err="1">
                <a:solidFill>
                  <a:srgbClr val="052264"/>
                </a:solidFill>
              </a:rPr>
              <a:t>www.flickr.com</a:t>
            </a:r>
            <a:r>
              <a:rPr lang="en-GB" sz="1200" b="0" dirty="0">
                <a:solidFill>
                  <a:srgbClr val="052264"/>
                </a:solidFill>
              </a:rPr>
              <a:t>/photos/</a:t>
            </a:r>
            <a:r>
              <a:rPr lang="en-GB" sz="1200" b="0" dirty="0" err="1">
                <a:solidFill>
                  <a:srgbClr val="052264"/>
                </a:solidFill>
              </a:rPr>
              <a:t>paleo_bear</a:t>
            </a:r>
            <a:r>
              <a:rPr lang="en-GB" sz="1200" b="0" dirty="0">
                <a:solidFill>
                  <a:srgbClr val="052264"/>
                </a:solidFill>
              </a:rPr>
              <a:t>/7991972138/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9E722-A5C7-4E09-A010-6385BADDE2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38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DCD5CFC4-DDB0-4A8F-8826-459EC8D33B25}"/>
              </a:ext>
            </a:extLst>
          </p:cNvPr>
          <p:cNvSpPr/>
          <p:nvPr userDrawn="1"/>
        </p:nvSpPr>
        <p:spPr>
          <a:xfrm>
            <a:off x="51752" y="251608"/>
            <a:ext cx="6203769" cy="574040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349809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0F92058-8AAF-4ECA-9A9A-D3F6257BE0A9}"/>
              </a:ext>
            </a:extLst>
          </p:cNvPr>
          <p:cNvSpPr/>
          <p:nvPr userDrawn="1"/>
        </p:nvSpPr>
        <p:spPr>
          <a:xfrm>
            <a:off x="49939" y="50141"/>
            <a:ext cx="9806122" cy="652821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2984C4A-A5D2-4617-843C-1F63552727CE}"/>
              </a:ext>
            </a:extLst>
          </p:cNvPr>
          <p:cNvGrpSpPr/>
          <p:nvPr userDrawn="1"/>
        </p:nvGrpSpPr>
        <p:grpSpPr>
          <a:xfrm>
            <a:off x="-746166" y="6217602"/>
            <a:ext cx="1555380" cy="1321435"/>
            <a:chOff x="-746166" y="6217602"/>
            <a:chExt cx="1555380" cy="1321435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01182683-9D42-42D0-9602-36D469B9729E}"/>
                </a:ext>
              </a:extLst>
            </p:cNvPr>
            <p:cNvSpPr/>
            <p:nvPr userDrawn="1"/>
          </p:nvSpPr>
          <p:spPr>
            <a:xfrm>
              <a:off x="-746166" y="6217602"/>
              <a:ext cx="1555380" cy="1321435"/>
            </a:xfrm>
            <a:prstGeom prst="arc">
              <a:avLst>
                <a:gd name="adj1" fmla="val 16252508"/>
                <a:gd name="adj2" fmla="val 20226505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endParaRPr lang="en-GB" sz="180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FE93BA2-1701-400C-9A06-E03063623C2F}"/>
                </a:ext>
              </a:extLst>
            </p:cNvPr>
            <p:cNvSpPr/>
            <p:nvPr userDrawn="1"/>
          </p:nvSpPr>
          <p:spPr>
            <a:xfrm>
              <a:off x="6125" y="6227445"/>
              <a:ext cx="45719" cy="87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1" name="Picture 20" descr="Shape&#10;&#10;Description automatically generated with medium confidence">
            <a:extLst>
              <a:ext uri="{FF2B5EF4-FFF2-40B4-BE49-F238E27FC236}">
                <a16:creationId xmlns:a16="http://schemas.microsoft.com/office/drawing/2014/main" id="{E9F49053-895A-469C-83C4-4142EFBB233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9" y="6388663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42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reativecommons.org/licenses/by-sa/4.0/deed.en" TargetMode="External"/><Relationship Id="rId5" Type="http://schemas.openxmlformats.org/officeDocument/2006/relationships/hyperlink" Target="https://creativecommons.org/licenses/by/2.0/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>
            <a:extLst>
              <a:ext uri="{FF2B5EF4-FFF2-40B4-BE49-F238E27FC236}">
                <a16:creationId xmlns:a16="http://schemas.microsoft.com/office/drawing/2014/main" id="{FBED5F2C-32EF-4D85-B8A9-3AD9286B86E2}"/>
              </a:ext>
            </a:extLst>
          </p:cNvPr>
          <p:cNvSpPr txBox="1">
            <a:spLocks/>
          </p:cNvSpPr>
          <p:nvPr/>
        </p:nvSpPr>
        <p:spPr>
          <a:xfrm>
            <a:off x="4626927" y="6578480"/>
            <a:ext cx="5279073" cy="281305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dirty="0">
                <a:solidFill>
                  <a:srgbClr val="000000"/>
                </a:solidFill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Chemistry</a:t>
            </a:r>
            <a:r>
              <a:rPr lang="en-US" sz="1000" b="1" kern="1200" dirty="0">
                <a:solidFill>
                  <a:srgbClr val="000000"/>
                </a:solidFill>
                <a:effectLst/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| Year </a:t>
            </a:r>
            <a:r>
              <a:rPr lang="en-US" sz="1000" b="1" dirty="0">
                <a:solidFill>
                  <a:srgbClr val="000000"/>
                </a:solidFill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000" b="1" kern="1200" dirty="0">
                <a:solidFill>
                  <a:srgbClr val="000000"/>
                </a:solidFill>
                <a:effectLst/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– Autumn 1 | 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Knowledge Organiser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7">
            <a:extLst>
              <a:ext uri="{FF2B5EF4-FFF2-40B4-BE49-F238E27FC236}">
                <a16:creationId xmlns:a16="http://schemas.microsoft.com/office/drawing/2014/main" id="{1997A90D-5EB7-7610-5A23-F80E89684337}"/>
              </a:ext>
            </a:extLst>
          </p:cNvPr>
          <p:cNvSpPr txBox="1">
            <a:spLocks/>
          </p:cNvSpPr>
          <p:nvPr/>
        </p:nvSpPr>
        <p:spPr>
          <a:xfrm>
            <a:off x="88357" y="251608"/>
            <a:ext cx="5244219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b="1" spc="100" dirty="0"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Rocks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4F6D8423-0A44-87BC-D2BB-624FC32B0795}"/>
              </a:ext>
            </a:extLst>
          </p:cNvPr>
          <p:cNvSpPr/>
          <p:nvPr/>
        </p:nvSpPr>
        <p:spPr>
          <a:xfrm>
            <a:off x="50423" y="980107"/>
            <a:ext cx="7216039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Types of rocks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79FCB31-606D-AFB2-B11F-026569B2035E}"/>
              </a:ext>
            </a:extLst>
          </p:cNvPr>
          <p:cNvSpPr txBox="1">
            <a:spLocks/>
          </p:cNvSpPr>
          <p:nvPr/>
        </p:nvSpPr>
        <p:spPr>
          <a:xfrm>
            <a:off x="50422" y="1235617"/>
            <a:ext cx="7262061" cy="1360586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lang="en-US" sz="1200" dirty="0"/>
              <a:t>The Earth’s crust is made from </a:t>
            </a:r>
            <a:r>
              <a:rPr lang="en-US" sz="1400" b="1" dirty="0"/>
              <a:t>rocks</a:t>
            </a:r>
            <a:r>
              <a:rPr lang="en-US" sz="1200" dirty="0"/>
              <a:t> and </a:t>
            </a:r>
            <a:r>
              <a:rPr lang="en-US" sz="1400" b="1" dirty="0"/>
              <a:t>minerals</a:t>
            </a:r>
            <a:r>
              <a:rPr lang="en-US" sz="1200" dirty="0"/>
              <a:t>.</a:t>
            </a:r>
          </a:p>
          <a:p>
            <a:pPr>
              <a:lnSpc>
                <a:spcPts val="2400"/>
              </a:lnSpc>
            </a:pPr>
            <a:r>
              <a:rPr lang="en-US" sz="1200" dirty="0"/>
              <a:t>There are three types of natural rocks: </a:t>
            </a:r>
            <a:r>
              <a:rPr lang="en-US" sz="1400" b="1" dirty="0"/>
              <a:t>sedimentary</a:t>
            </a:r>
            <a:r>
              <a:rPr lang="en-US" sz="1200" dirty="0"/>
              <a:t>, </a:t>
            </a:r>
            <a:r>
              <a:rPr lang="en-US" sz="1400" b="1" dirty="0"/>
              <a:t>igneous</a:t>
            </a:r>
            <a:r>
              <a:rPr lang="en-US" sz="1200" dirty="0"/>
              <a:t> and </a:t>
            </a:r>
            <a:r>
              <a:rPr lang="en-US" sz="1400" b="1" dirty="0"/>
              <a:t>metamorphic</a:t>
            </a:r>
            <a:r>
              <a:rPr lang="en-US" sz="1200" dirty="0"/>
              <a:t>.</a:t>
            </a:r>
          </a:p>
          <a:p>
            <a:pPr>
              <a:lnSpc>
                <a:spcPts val="2400"/>
              </a:lnSpc>
            </a:pPr>
            <a:r>
              <a:rPr lang="en-US" sz="1200" dirty="0"/>
              <a:t>Concrete and bricks are not natural rocks. They are man-made and are called </a:t>
            </a:r>
            <a:r>
              <a:rPr lang="en-US" sz="1400" b="1" dirty="0"/>
              <a:t>anthropic</a:t>
            </a:r>
            <a:r>
              <a:rPr lang="en-US" sz="1200" dirty="0"/>
              <a:t> rocks.</a:t>
            </a:r>
          </a:p>
          <a:p>
            <a:pPr>
              <a:lnSpc>
                <a:spcPts val="2400"/>
              </a:lnSpc>
            </a:pPr>
            <a:r>
              <a:rPr lang="en-US" sz="1200" dirty="0"/>
              <a:t>Some rocks are </a:t>
            </a:r>
            <a:r>
              <a:rPr lang="en-US" sz="1400" b="1" dirty="0"/>
              <a:t>permeable</a:t>
            </a:r>
            <a:r>
              <a:rPr lang="en-US" sz="1200" dirty="0"/>
              <a:t> (let water and other substances through), and others are </a:t>
            </a:r>
            <a:r>
              <a:rPr lang="en-US" sz="1400" b="1" dirty="0"/>
              <a:t>impermeable</a:t>
            </a:r>
            <a:r>
              <a:rPr lang="en-US" sz="1200" dirty="0"/>
              <a:t>.</a:t>
            </a:r>
            <a:endParaRPr lang="en-GB" sz="1200" dirty="0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23A055C8-A791-6964-4427-384ED63B84C9}"/>
              </a:ext>
            </a:extLst>
          </p:cNvPr>
          <p:cNvSpPr/>
          <p:nvPr/>
        </p:nvSpPr>
        <p:spPr>
          <a:xfrm>
            <a:off x="50422" y="4122399"/>
            <a:ext cx="9550778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Fossils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A13799F4-AB20-2942-9BE4-7E8FD1DFA8E7}"/>
              </a:ext>
            </a:extLst>
          </p:cNvPr>
          <p:cNvSpPr/>
          <p:nvPr/>
        </p:nvSpPr>
        <p:spPr>
          <a:xfrm>
            <a:off x="50422" y="2816454"/>
            <a:ext cx="8791825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Formation of n</a:t>
            </a:r>
            <a:r>
              <a:rPr lang="en-US" sz="1600" b="1" dirty="0">
                <a:effectLst/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atural rocks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9F1CA418-C7DB-68D7-F37C-7C7C522CEFD7}"/>
              </a:ext>
            </a:extLst>
          </p:cNvPr>
          <p:cNvSpPr txBox="1">
            <a:spLocks/>
          </p:cNvSpPr>
          <p:nvPr/>
        </p:nvSpPr>
        <p:spPr>
          <a:xfrm>
            <a:off x="73404" y="3132945"/>
            <a:ext cx="9276079" cy="1058168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Igneous</a:t>
            </a:r>
            <a:r>
              <a:rPr lang="en-US" sz="1200" dirty="0"/>
              <a:t> rocks are formed when magma and lava (melted rock) cool and harden. They are hard and impermeable.</a:t>
            </a:r>
          </a:p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Sedimentary</a:t>
            </a:r>
            <a:r>
              <a:rPr lang="en-US" sz="1200" dirty="0"/>
              <a:t> rocks are formed when rocks are broken up and then deposited in layers.</a:t>
            </a:r>
            <a:r>
              <a:rPr lang="en-GB" sz="1200" dirty="0"/>
              <a:t> They are soft and permeable.</a:t>
            </a:r>
          </a:p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GB" sz="1400" b="1" dirty="0"/>
              <a:t>Metamorphic</a:t>
            </a:r>
            <a:r>
              <a:rPr lang="en-GB" sz="1200" dirty="0"/>
              <a:t> rocks are formed when sedimentary and igneous rocks are under large amounts of pressure and heat.</a:t>
            </a:r>
            <a:endParaRPr lang="en-US" sz="1200" dirty="0"/>
          </a:p>
        </p:txBody>
      </p:sp>
      <p:pic>
        <p:nvPicPr>
          <p:cNvPr id="16" name="Picture 15" descr="Diagram&#10;&#10;Description automatically generated with low confidence">
            <a:extLst>
              <a:ext uri="{FF2B5EF4-FFF2-40B4-BE49-F238E27FC236}">
                <a16:creationId xmlns:a16="http://schemas.microsoft.com/office/drawing/2014/main" id="{354F9CE7-6D03-E66E-97F9-4942379692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44" y="4811975"/>
            <a:ext cx="2729354" cy="925740"/>
          </a:xfrm>
          <a:prstGeom prst="rect">
            <a:avLst/>
          </a:prstGeom>
        </p:spPr>
      </p:pic>
      <p:sp>
        <p:nvSpPr>
          <p:cNvPr id="20" name="Rectangle 11">
            <a:extLst>
              <a:ext uri="{FF2B5EF4-FFF2-40B4-BE49-F238E27FC236}">
                <a16:creationId xmlns:a16="http://schemas.microsoft.com/office/drawing/2014/main" id="{18D99C3D-8088-95D6-1200-144A87C62838}"/>
              </a:ext>
            </a:extLst>
          </p:cNvPr>
          <p:cNvSpPr/>
          <p:nvPr/>
        </p:nvSpPr>
        <p:spPr>
          <a:xfrm flipH="1">
            <a:off x="7443343" y="980108"/>
            <a:ext cx="2412232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latin typeface="ABeeZe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Soil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7D834EF-6E23-BB74-ECB6-A240B1A37621}"/>
              </a:ext>
            </a:extLst>
          </p:cNvPr>
          <p:cNvSpPr txBox="1">
            <a:spLocks/>
          </p:cNvSpPr>
          <p:nvPr/>
        </p:nvSpPr>
        <p:spPr>
          <a:xfrm>
            <a:off x="7486573" y="1289025"/>
            <a:ext cx="2369002" cy="662199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lang="en-US" sz="1400" b="1" dirty="0"/>
              <a:t>Soil</a:t>
            </a:r>
            <a:r>
              <a:rPr lang="en-US" sz="1200" dirty="0"/>
              <a:t> is a mixture of tiny pieces of rock, dead plants and animals, air and water.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471306AE-EF09-7B12-CC1E-F12529A4CA74}"/>
              </a:ext>
            </a:extLst>
          </p:cNvPr>
          <p:cNvSpPr txBox="1">
            <a:spLocks/>
          </p:cNvSpPr>
          <p:nvPr/>
        </p:nvSpPr>
        <p:spPr>
          <a:xfrm>
            <a:off x="82917" y="4410876"/>
            <a:ext cx="9454275" cy="346140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lang="en-US" sz="1200" dirty="0"/>
              <a:t>Fossils are the preserved remains or traces of dead organisms.</a:t>
            </a:r>
            <a:endParaRPr lang="en-GB" sz="120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C8E0B5CA-5953-7BE1-2308-E99000356E32}"/>
              </a:ext>
            </a:extLst>
          </p:cNvPr>
          <p:cNvSpPr txBox="1">
            <a:spLocks/>
          </p:cNvSpPr>
          <p:nvPr/>
        </p:nvSpPr>
        <p:spPr>
          <a:xfrm>
            <a:off x="425327" y="5820250"/>
            <a:ext cx="2030197" cy="300369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200" dirty="0"/>
              <a:t>Some fossils are preserved remains that have turned to rock.</a:t>
            </a:r>
            <a:endParaRPr lang="en-GB" sz="1200" dirty="0"/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BE36E36A-4F0E-1550-CFF2-55E9A76D236F}"/>
              </a:ext>
            </a:extLst>
          </p:cNvPr>
          <p:cNvSpPr txBox="1">
            <a:spLocks/>
          </p:cNvSpPr>
          <p:nvPr/>
        </p:nvSpPr>
        <p:spPr>
          <a:xfrm>
            <a:off x="3169398" y="5737266"/>
            <a:ext cx="2126049" cy="300369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200" dirty="0"/>
              <a:t>Trace fossils are the preserved remains of other evidence of life, like fossilised poo or feathers.</a:t>
            </a:r>
            <a:endParaRPr lang="en-GB" sz="1200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EC20D42E-7DDC-97E8-B158-E77E62C6AF53}"/>
              </a:ext>
            </a:extLst>
          </p:cNvPr>
          <p:cNvSpPr txBox="1">
            <a:spLocks/>
          </p:cNvSpPr>
          <p:nvPr/>
        </p:nvSpPr>
        <p:spPr>
          <a:xfrm>
            <a:off x="5295447" y="5877893"/>
            <a:ext cx="2126049" cy="467501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200" dirty="0"/>
              <a:t>The remains of some organisms are preserved in ice or amber. </a:t>
            </a:r>
            <a:endParaRPr lang="en-GB" sz="12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D9C9F5D-0F81-B2C0-1D34-EFF5169625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81" b="19285"/>
          <a:stretch/>
        </p:blipFill>
        <p:spPr bwMode="auto">
          <a:xfrm>
            <a:off x="3095713" y="4771897"/>
            <a:ext cx="2459736" cy="9607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 Box 1">
            <a:extLst>
              <a:ext uri="{FF2B5EF4-FFF2-40B4-BE49-F238E27FC236}">
                <a16:creationId xmlns:a16="http://schemas.microsoft.com/office/drawing/2014/main" id="{E51F2045-0CDE-7BB6-9A93-94BE2469412B}"/>
              </a:ext>
            </a:extLst>
          </p:cNvPr>
          <p:cNvSpPr txBox="1">
            <a:spLocks/>
          </p:cNvSpPr>
          <p:nvPr/>
        </p:nvSpPr>
        <p:spPr>
          <a:xfrm>
            <a:off x="658430" y="6546858"/>
            <a:ext cx="3854303" cy="281305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Oligocene feather by </a:t>
            </a:r>
            <a:r>
              <a:rPr lang="en-US" sz="800" dirty="0" err="1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paleobear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2.0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via Flickr</a:t>
            </a:r>
          </a:p>
          <a:p>
            <a:r>
              <a:rPr lang="en-US" sz="800" kern="1200" dirty="0">
                <a:solidFill>
                  <a:schemeClr val="bg1">
                    <a:lumMod val="5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Fo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ssil ant by </a:t>
            </a:r>
            <a:r>
              <a:rPr lang="en-US" sz="800" kern="1200" dirty="0">
                <a:solidFill>
                  <a:schemeClr val="bg1">
                    <a:lumMod val="5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Manukyan Andranik,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 4.0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via Wikimedia Commons</a:t>
            </a:r>
            <a:endParaRPr lang="en-GB" sz="800" dirty="0">
              <a:solidFill>
                <a:schemeClr val="bg1">
                  <a:lumMod val="50000"/>
                </a:schemeClr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4709EE1-BF2A-4F26-9C57-770A91F3E4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98" t="15153" r="27493" b="20118"/>
          <a:stretch/>
        </p:blipFill>
        <p:spPr bwMode="auto">
          <a:xfrm>
            <a:off x="5775649" y="4740153"/>
            <a:ext cx="1208531" cy="106439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C13452F1-8B85-8970-DB25-7579B26E9EC7}"/>
              </a:ext>
            </a:extLst>
          </p:cNvPr>
          <p:cNvSpPr txBox="1">
            <a:spLocks/>
          </p:cNvSpPr>
          <p:nvPr/>
        </p:nvSpPr>
        <p:spPr>
          <a:xfrm>
            <a:off x="7323267" y="4763452"/>
            <a:ext cx="2532308" cy="1000903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200" dirty="0"/>
              <a:t>Fossils provide evidence of extinct species.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200" dirty="0"/>
              <a:t>Some of these extinct species are classed as megafauna.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200" dirty="0"/>
              <a:t>Megafauna are large animals.</a:t>
            </a:r>
          </a:p>
        </p:txBody>
      </p:sp>
    </p:spTree>
    <p:extLst>
      <p:ext uri="{BB962C8B-B14F-4D97-AF65-F5344CB8AC3E}">
        <p14:creationId xmlns:p14="http://schemas.microsoft.com/office/powerpoint/2010/main" val="161369119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lIns="108000" tIns="0" rIns="108000" bIns="0" anchor="t"/>
      <a:lstStyle>
        <a:defPPr algn="ctr">
          <a:lnSpc>
            <a:spcPct val="100000"/>
          </a:lnSpc>
          <a:defRPr sz="12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f1929d-bd1b-4c3b-a5c2-ecf9fb025bc4"/>
    <lcf76f155ced4ddcb4097134ff3c332f xmlns="9503f404-0b34-4a11-bb7d-28c3584d645f">
      <Terms xmlns="http://schemas.microsoft.com/office/infopath/2007/PartnerControls"/>
    </lcf76f155ced4ddcb4097134ff3c332f>
    <SharedWithUsers xmlns="c4f1929d-bd1b-4c3b-a5c2-ecf9fb025bc4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8978060A8CC24287B13A6283FAF668" ma:contentTypeVersion="21" ma:contentTypeDescription="Create a new document." ma:contentTypeScope="" ma:versionID="c1617cc39cf3a636821630c21ff384f4">
  <xsd:schema xmlns:xsd="http://www.w3.org/2001/XMLSchema" xmlns:xs="http://www.w3.org/2001/XMLSchema" xmlns:p="http://schemas.microsoft.com/office/2006/metadata/properties" xmlns:ns2="c4f1929d-bd1b-4c3b-a5c2-ecf9fb025bc4" xmlns:ns3="9503f404-0b34-4a11-bb7d-28c3584d645f" targetNamespace="http://schemas.microsoft.com/office/2006/metadata/properties" ma:root="true" ma:fieldsID="99fd83e348042ceef14c4a51738582a6" ns2:_="" ns3:_="">
    <xsd:import namespace="c4f1929d-bd1b-4c3b-a5c2-ecf9fb025bc4"/>
    <xsd:import namespace="9503f404-0b34-4a11-bb7d-28c3584d645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f1929d-bd1b-4c3b-a5c2-ecf9fb025bc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25" nillable="true" ma:displayName="Taxonomy Catch All Column" ma:hidden="true" ma:list="{a6c572d5-af3e-4270-bd8c-2383eb49748c}" ma:internalName="TaxCatchAll" ma:showField="CatchAllData" ma:web="c4f1929d-bd1b-4c3b-a5c2-ecf9fb025b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03f404-0b34-4a11-bb7d-28c3584d64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30d7f375-dcda-4346-8f0e-c4d91cefba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20F8DA-C4FB-4450-BACC-F5A742E79B9F}">
  <ds:schemaRefs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c4f1929d-bd1b-4c3b-a5c2-ecf9fb025bc4"/>
    <ds:schemaRef ds:uri="http://purl.org/dc/terms/"/>
    <ds:schemaRef ds:uri="http://schemas.openxmlformats.org/package/2006/metadata/core-properties"/>
    <ds:schemaRef ds:uri="9503f404-0b34-4a11-bb7d-28c3584d645f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630A97-A928-4CA9-9F77-922E0488A0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f1929d-bd1b-4c3b-a5c2-ecf9fb025bc4"/>
    <ds:schemaRef ds:uri="9503f404-0b34-4a11-bb7d-28c3584d64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336</Words>
  <Application>Microsoft Office PowerPoint</Application>
  <PresentationFormat>A4 Paper (210x297 mm)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ABeeZee</vt:lpstr>
      <vt:lpstr>Calibri</vt:lpstr>
      <vt:lpstr>Arial</vt:lpstr>
      <vt:lpstr>Roboto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Quinn</dc:creator>
  <cp:lastModifiedBy>Javeria Sarwar</cp:lastModifiedBy>
  <cp:revision>5</cp:revision>
  <dcterms:created xsi:type="dcterms:W3CDTF">2021-04-22T13:12:58Z</dcterms:created>
  <dcterms:modified xsi:type="dcterms:W3CDTF">2025-09-04T15:19:29Z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0x010100328978060A8CC24287B13A6283FAF668</vt:lpwstr>
  </property>
  <property fmtid="{D5CDD505-2E9C-101B-9397-08002B2CF9AE}" pid="3" name="MediaServiceImageTags">
    <vt:lpwstr/>
  </property>
  <property fmtid="{D5CDD505-2E9C-101B-9397-08002B2CF9AE}" pid="4" name="Order">
    <vt:r8>10539200</vt:r8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