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6"/>
  </p:notesMasterIdLst>
  <p:sldIdLst>
    <p:sldId id="260" r:id="rId5"/>
  </p:sldIdLst>
  <p:sldSz cx="9906000" cy="6858000" type="A4"/>
  <p:notesSz cx="7104063" cy="10234613"/>
  <p:embeddedFontLst>
    <p:embeddedFont>
      <p:font typeface="ABeeZee" pitchFamily="2" charset="0"/>
      <p:regular r:id="rId7"/>
      <p:italic r:id="rId8"/>
    </p:embeddedFont>
    <p:embeddedFont>
      <p:font typeface="Roboto" panose="02000000000000000000" pitchFamily="2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9C64"/>
    <a:srgbClr val="553F6D"/>
    <a:srgbClr val="CAC3DF"/>
    <a:srgbClr val="88A442"/>
    <a:srgbClr val="D7D1E7"/>
    <a:srgbClr val="99B567"/>
    <a:srgbClr val="335A85"/>
    <a:srgbClr val="FFFFEF"/>
    <a:srgbClr val="FFFFFF"/>
    <a:srgbClr val="4E8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6"/>
    <p:restoredTop sz="96629" autoAdjust="0"/>
  </p:normalViewPr>
  <p:slideViewPr>
    <p:cSldViewPr snapToGrid="0">
      <p:cViewPr varScale="1">
        <p:scale>
          <a:sx n="78" d="100"/>
          <a:sy n="78" d="100"/>
        </p:scale>
        <p:origin x="14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Gooch" userId="899796ce-4bd8-4aee-bdc7-4fdd8267e4f4" providerId="ADAL" clId="{EE070C04-2A40-43C4-91BD-AAE566A87B3A}"/>
    <pc:docChg chg="modSld">
      <pc:chgData name="Katie Gooch" userId="899796ce-4bd8-4aee-bdc7-4fdd8267e4f4" providerId="ADAL" clId="{EE070C04-2A40-43C4-91BD-AAE566A87B3A}" dt="2025-12-03T08:26:18.199" v="15" actId="20577"/>
      <pc:docMkLst>
        <pc:docMk/>
      </pc:docMkLst>
      <pc:sldChg chg="modSp mod">
        <pc:chgData name="Katie Gooch" userId="899796ce-4bd8-4aee-bdc7-4fdd8267e4f4" providerId="ADAL" clId="{EE070C04-2A40-43C4-91BD-AAE566A87B3A}" dt="2025-12-03T08:26:18.199" v="15" actId="20577"/>
        <pc:sldMkLst>
          <pc:docMk/>
          <pc:sldMk cId="1613691197" sldId="260"/>
        </pc:sldMkLst>
        <pc:spChg chg="mod">
          <ac:chgData name="Katie Gooch" userId="899796ce-4bd8-4aee-bdc7-4fdd8267e4f4" providerId="ADAL" clId="{EE070C04-2A40-43C4-91BD-AAE566A87B3A}" dt="2025-12-03T08:25:39.023" v="1" actId="20577"/>
          <ac:spMkLst>
            <pc:docMk/>
            <pc:sldMk cId="1613691197" sldId="260"/>
            <ac:spMk id="44" creationId="{23FE7665-046C-4C24-B5F0-244458039912}"/>
          </ac:spMkLst>
        </pc:spChg>
        <pc:spChg chg="mod">
          <ac:chgData name="Katie Gooch" userId="899796ce-4bd8-4aee-bdc7-4fdd8267e4f4" providerId="ADAL" clId="{EE070C04-2A40-43C4-91BD-AAE566A87B3A}" dt="2025-12-03T08:26:02.175" v="8" actId="20577"/>
          <ac:spMkLst>
            <pc:docMk/>
            <pc:sldMk cId="1613691197" sldId="260"/>
            <ac:spMk id="45" creationId="{2342C9F8-DD2F-413F-AEC5-7256E0632F9A}"/>
          </ac:spMkLst>
        </pc:spChg>
        <pc:spChg chg="mod">
          <ac:chgData name="Katie Gooch" userId="899796ce-4bd8-4aee-bdc7-4fdd8267e4f4" providerId="ADAL" clId="{EE070C04-2A40-43C4-91BD-AAE566A87B3A}" dt="2025-12-03T08:25:43.672" v="3" actId="20577"/>
          <ac:spMkLst>
            <pc:docMk/>
            <pc:sldMk cId="1613691197" sldId="260"/>
            <ac:spMk id="46" creationId="{8F97ED9F-D9C5-4268-95C4-19E41D3E376B}"/>
          </ac:spMkLst>
        </pc:spChg>
        <pc:spChg chg="mod">
          <ac:chgData name="Katie Gooch" userId="899796ce-4bd8-4aee-bdc7-4fdd8267e4f4" providerId="ADAL" clId="{EE070C04-2A40-43C4-91BD-AAE566A87B3A}" dt="2025-12-03T08:26:12.800" v="12" actId="20577"/>
          <ac:spMkLst>
            <pc:docMk/>
            <pc:sldMk cId="1613691197" sldId="260"/>
            <ac:spMk id="47" creationId="{E2466751-28CA-497E-B1AC-4D8F0922281A}"/>
          </ac:spMkLst>
        </pc:spChg>
        <pc:spChg chg="mod">
          <ac:chgData name="Katie Gooch" userId="899796ce-4bd8-4aee-bdc7-4fdd8267e4f4" providerId="ADAL" clId="{EE070C04-2A40-43C4-91BD-AAE566A87B3A}" dt="2025-12-03T08:25:48.424" v="5" actId="20577"/>
          <ac:spMkLst>
            <pc:docMk/>
            <pc:sldMk cId="1613691197" sldId="260"/>
            <ac:spMk id="48" creationId="{023469DA-ECAC-4E64-B1CE-56A0B91DE6B3}"/>
          </ac:spMkLst>
        </pc:spChg>
        <pc:spChg chg="mod">
          <ac:chgData name="Katie Gooch" userId="899796ce-4bd8-4aee-bdc7-4fdd8267e4f4" providerId="ADAL" clId="{EE070C04-2A40-43C4-91BD-AAE566A87B3A}" dt="2025-12-03T08:26:18.199" v="15" actId="20577"/>
          <ac:spMkLst>
            <pc:docMk/>
            <pc:sldMk cId="1613691197" sldId="260"/>
            <ac:spMk id="49" creationId="{1977E59B-7844-4F54-A3B2-CCCF36CA7A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E204B5A-DF1A-422B-8E34-C818CF8FD4D7}" type="datetimeFigureOut">
              <a:rPr lang="en-GB" smtClean="0"/>
              <a:t>03/12/2025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All images – </a:t>
            </a:r>
            <a:r>
              <a:rPr lang="en-GB" dirty="0"/>
              <a:t>United Learning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661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51752" y="209075"/>
            <a:ext cx="5735161" cy="545835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AF83A-78B8-4001-B289-042650F96E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1346" y="269362"/>
            <a:ext cx="5603323" cy="54583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b="1" spc="100" baseline="0">
                <a:latin typeface="ABeeZee" panose="02000000000000000000" pitchFamily="2" charset="0"/>
              </a:defRPr>
            </a:lvl1pPr>
          </a:lstStyle>
          <a:p>
            <a:pPr lvl="0"/>
            <a:r>
              <a:rPr lang="en-US"/>
              <a:t>[Title of unit here]</a:t>
            </a:r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C1E0A99-80F9-49A7-B52E-ACE5D31537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1346" y="1948722"/>
            <a:ext cx="5603323" cy="38610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  <a:defRPr sz="1400" b="0" spc="0" baseline="0">
                <a:latin typeface="ABeeZee" panose="02000000000000000000" pitchFamily="2" charset="0"/>
              </a:defRPr>
            </a:lvl1pPr>
          </a:lstStyle>
          <a:p>
            <a:pPr lvl="0"/>
            <a:r>
              <a:rPr lang="en-US"/>
              <a:t>Text box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1"/>
            <a:ext cx="9806122" cy="65282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46166" y="6217602"/>
            <a:ext cx="1555380" cy="1321435"/>
            <a:chOff x="-746166" y="6217602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46166" y="6217602"/>
              <a:ext cx="1555380" cy="1321435"/>
            </a:xfrm>
            <a:prstGeom prst="arc">
              <a:avLst>
                <a:gd name="adj1" fmla="val 16252508"/>
                <a:gd name="adj2" fmla="val 20226505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6125" y="6227445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73D9E36-1BDF-9750-12A4-6E2440491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382" y="1264066"/>
            <a:ext cx="2936333" cy="246138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C3DDFE-830A-496A-8534-C26325574A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346" y="216197"/>
            <a:ext cx="5603323" cy="545835"/>
          </a:xfrm>
        </p:spPr>
        <p:txBody>
          <a:bodyPr/>
          <a:lstStyle/>
          <a:p>
            <a:r>
              <a:rPr lang="en-GB" dirty="0"/>
              <a:t>Looking at Europe</a:t>
            </a: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4626927" y="6578480"/>
            <a:ext cx="5279073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Geography | Year 3 – Summer Term | 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Organiser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Rectangle 11">
            <a:extLst>
              <a:ext uri="{FF2B5EF4-FFF2-40B4-BE49-F238E27FC236}">
                <a16:creationId xmlns:a16="http://schemas.microsoft.com/office/drawing/2014/main" id="{82ED1C7E-A780-4AC3-A8A4-71411D8B7523}"/>
              </a:ext>
            </a:extLst>
          </p:cNvPr>
          <p:cNvSpPr/>
          <p:nvPr/>
        </p:nvSpPr>
        <p:spPr>
          <a:xfrm>
            <a:off x="45925" y="825590"/>
            <a:ext cx="5047367" cy="2813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145">
              <a:lnSpc>
                <a:spcPts val="1800"/>
              </a:lnSpc>
              <a:spcAft>
                <a:spcPts val="800"/>
              </a:spcAft>
            </a:pPr>
            <a:r>
              <a:rPr lang="en-US" sz="1400" b="1" dirty="0"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Europe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" name="Rectangle 11">
            <a:extLst>
              <a:ext uri="{FF2B5EF4-FFF2-40B4-BE49-F238E27FC236}">
                <a16:creationId xmlns:a16="http://schemas.microsoft.com/office/drawing/2014/main" id="{00D44AD7-8D53-4D8C-BB6A-E00525E074D8}"/>
              </a:ext>
            </a:extLst>
          </p:cNvPr>
          <p:cNvSpPr/>
          <p:nvPr/>
        </p:nvSpPr>
        <p:spPr>
          <a:xfrm flipH="1">
            <a:off x="2948299" y="3682669"/>
            <a:ext cx="6911772" cy="2813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145">
              <a:lnSpc>
                <a:spcPts val="1800"/>
              </a:lnSpc>
              <a:spcAft>
                <a:spcPts val="800"/>
              </a:spcAft>
            </a:pPr>
            <a:r>
              <a:rPr lang="en-US" sz="1400" b="1" dirty="0"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Social, economic and environmental impacts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8B898DC4-F6E8-4C2E-8313-1D90445A6791}"/>
              </a:ext>
            </a:extLst>
          </p:cNvPr>
          <p:cNvSpPr txBox="1">
            <a:spLocks/>
          </p:cNvSpPr>
          <p:nvPr/>
        </p:nvSpPr>
        <p:spPr>
          <a:xfrm>
            <a:off x="-3023" y="3213693"/>
            <a:ext cx="6012060" cy="2533555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25D645AA-9319-4BB3-AE91-EB6AA3528F85}"/>
              </a:ext>
            </a:extLst>
          </p:cNvPr>
          <p:cNvSpPr/>
          <p:nvPr/>
        </p:nvSpPr>
        <p:spPr>
          <a:xfrm flipH="1">
            <a:off x="5497318" y="825590"/>
            <a:ext cx="4362753" cy="2813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145">
              <a:lnSpc>
                <a:spcPts val="1800"/>
              </a:lnSpc>
              <a:spcAft>
                <a:spcPts val="800"/>
              </a:spcAft>
            </a:pPr>
            <a:r>
              <a:rPr lang="en-US" sz="1400" b="1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 Regions in Europe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AB5464C-BDBC-4B7E-9C29-09D6304AA932}"/>
              </a:ext>
            </a:extLst>
          </p:cNvPr>
          <p:cNvSpPr txBox="1">
            <a:spLocks/>
          </p:cNvSpPr>
          <p:nvPr/>
        </p:nvSpPr>
        <p:spPr>
          <a:xfrm>
            <a:off x="5566191" y="1286952"/>
            <a:ext cx="4293880" cy="2312306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000" b="1" dirty="0">
                <a:highlight>
                  <a:srgbClr val="FFFF00"/>
                </a:highlight>
              </a:rPr>
              <a:t>The Peak District (UK)</a:t>
            </a:r>
            <a:r>
              <a:rPr lang="en-US" sz="1000" dirty="0">
                <a:highlight>
                  <a:srgbClr val="FFFF00"/>
                </a:highlight>
              </a:rPr>
              <a:t> – This is an area of hills in the counties of Derbyshire, Cheshire, Staffordshire, Yorkshire and Greater Manchester, located in north-central England. </a:t>
            </a:r>
          </a:p>
          <a:p>
            <a:pPr marL="72000" indent="-720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72000" indent="-720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000" b="1" dirty="0"/>
              <a:t>Graian Region (The Alps) – </a:t>
            </a:r>
            <a:r>
              <a:rPr lang="en-US" sz="1000" dirty="0"/>
              <a:t>The </a:t>
            </a:r>
            <a:r>
              <a:rPr lang="en-US" sz="1000" b="1" dirty="0"/>
              <a:t>Alps</a:t>
            </a:r>
            <a:r>
              <a:rPr lang="en-US" sz="1000" dirty="0"/>
              <a:t> is a large mountain range in Europe, which stretches across lots of countries. </a:t>
            </a:r>
            <a:r>
              <a:rPr lang="en-GB" sz="1000" dirty="0"/>
              <a:t>The </a:t>
            </a:r>
            <a:r>
              <a:rPr lang="en-GB" sz="1000" b="1" dirty="0"/>
              <a:t>Graian Region </a:t>
            </a:r>
            <a:r>
              <a:rPr lang="en-GB" sz="1000" dirty="0"/>
              <a:t>is a region within the Alps. It is </a:t>
            </a:r>
            <a:r>
              <a:rPr lang="en-US" sz="1000" dirty="0"/>
              <a:t>spread across parts of France, Italy and Switzerland. </a:t>
            </a:r>
          </a:p>
          <a:p>
            <a:pPr marL="72000" indent="-720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72000" indent="-720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000" b="1" dirty="0"/>
              <a:t>Amalfi Coast (Italy)</a:t>
            </a:r>
            <a:r>
              <a:rPr lang="en-US" sz="1000" dirty="0"/>
              <a:t> – This is a coastal region along the southwest of Italy. It has many beaches and some mountains inland.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1938A2D-EC05-463B-9D30-4DC939864756}"/>
              </a:ext>
            </a:extLst>
          </p:cNvPr>
          <p:cNvCxnSpPr>
            <a:cxnSpLocks/>
          </p:cNvCxnSpPr>
          <p:nvPr/>
        </p:nvCxnSpPr>
        <p:spPr>
          <a:xfrm flipH="1">
            <a:off x="2738727" y="1418635"/>
            <a:ext cx="2896873" cy="9868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57E43E3-704B-4036-818C-01F94C268FB9}"/>
              </a:ext>
            </a:extLst>
          </p:cNvPr>
          <p:cNvCxnSpPr>
            <a:cxnSpLocks/>
          </p:cNvCxnSpPr>
          <p:nvPr/>
        </p:nvCxnSpPr>
        <p:spPr>
          <a:xfrm flipH="1">
            <a:off x="3108960" y="2060596"/>
            <a:ext cx="2526640" cy="9024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B2D6BD2-B015-4E99-8FAC-DA68117A1D14}"/>
              </a:ext>
            </a:extLst>
          </p:cNvPr>
          <p:cNvCxnSpPr>
            <a:cxnSpLocks/>
          </p:cNvCxnSpPr>
          <p:nvPr/>
        </p:nvCxnSpPr>
        <p:spPr>
          <a:xfrm flipH="1">
            <a:off x="3463290" y="3056522"/>
            <a:ext cx="2172310" cy="2490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1">
            <a:extLst>
              <a:ext uri="{FF2B5EF4-FFF2-40B4-BE49-F238E27FC236}">
                <a16:creationId xmlns:a16="http://schemas.microsoft.com/office/drawing/2014/main" id="{C8B083EE-19DA-4E69-AD39-20D23CB998D6}"/>
              </a:ext>
            </a:extLst>
          </p:cNvPr>
          <p:cNvSpPr/>
          <p:nvPr/>
        </p:nvSpPr>
        <p:spPr>
          <a:xfrm>
            <a:off x="45926" y="3680986"/>
            <a:ext cx="2560541" cy="2813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145">
              <a:lnSpc>
                <a:spcPts val="1800"/>
              </a:lnSpc>
              <a:spcAft>
                <a:spcPts val="800"/>
              </a:spcAft>
            </a:pPr>
            <a:r>
              <a:rPr lang="en-US" sz="1400" b="1" dirty="0"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Tourism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2A1DFE10-820E-4BD0-9986-FF5BDF38E1DA}"/>
              </a:ext>
            </a:extLst>
          </p:cNvPr>
          <p:cNvSpPr txBox="1">
            <a:spLocks/>
          </p:cNvSpPr>
          <p:nvPr/>
        </p:nvSpPr>
        <p:spPr>
          <a:xfrm>
            <a:off x="85681" y="1170454"/>
            <a:ext cx="1972182" cy="1378090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1000" dirty="0"/>
              <a:t>Europe is the continent we live on.</a:t>
            </a:r>
          </a:p>
          <a:p>
            <a:pPr>
              <a:lnSpc>
                <a:spcPct val="110000"/>
              </a:lnSpc>
            </a:pPr>
            <a:r>
              <a:rPr lang="en-US" sz="1000" dirty="0"/>
              <a:t>It is split into lots of different countries.</a:t>
            </a:r>
          </a:p>
          <a:p>
            <a:pPr>
              <a:lnSpc>
                <a:spcPct val="110000"/>
              </a:lnSpc>
            </a:pPr>
            <a:r>
              <a:rPr lang="en-US" sz="1000" dirty="0"/>
              <a:t>Part of the country of Russia is in Europe, and part of it is in Asia.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05CA944-7FC5-4591-8673-50AB0D5B00EB}"/>
              </a:ext>
            </a:extLst>
          </p:cNvPr>
          <p:cNvSpPr txBox="1">
            <a:spLocks/>
          </p:cNvSpPr>
          <p:nvPr/>
        </p:nvSpPr>
        <p:spPr>
          <a:xfrm>
            <a:off x="85681" y="4029115"/>
            <a:ext cx="2528316" cy="1378090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1000" dirty="0"/>
              <a:t>A tourist is someone who visits a place for leisure (for fun!). Whenever we go on holiday – inside or outside of the UK – we are tourists.</a:t>
            </a:r>
          </a:p>
          <a:p>
            <a:pPr>
              <a:lnSpc>
                <a:spcPct val="110000"/>
              </a:lnSpc>
            </a:pPr>
            <a:r>
              <a:rPr lang="en-US" sz="1000" dirty="0"/>
              <a:t>Tourism is the business of encouraging tourists to come to a place and helping them enjoy themselves when they arrive.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C53579F-1344-4C1D-8AD3-84EEE8DBA3F5}"/>
              </a:ext>
            </a:extLst>
          </p:cNvPr>
          <p:cNvGrpSpPr/>
          <p:nvPr/>
        </p:nvGrpSpPr>
        <p:grpSpPr>
          <a:xfrm>
            <a:off x="2948299" y="4438159"/>
            <a:ext cx="6680176" cy="665489"/>
            <a:chOff x="3690079" y="4438159"/>
            <a:chExt cx="5938396" cy="66548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3FE7665-046C-4C24-B5F0-244458039912}"/>
                </a:ext>
              </a:extLst>
            </p:cNvPr>
            <p:cNvSpPr/>
            <p:nvPr/>
          </p:nvSpPr>
          <p:spPr>
            <a:xfrm>
              <a:off x="3690080" y="4440612"/>
              <a:ext cx="1943037" cy="218064"/>
            </a:xfrm>
            <a:prstGeom prst="rect">
              <a:avLst/>
            </a:prstGeom>
            <a:solidFill>
              <a:srgbClr val="D17E3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kern="0" dirty="0">
                  <a:solidFill>
                    <a:schemeClr val="bg1"/>
                  </a:solidFill>
                  <a:latin typeface="ABeeZee" panose="02000000000000000000" pitchFamily="2" charset="0"/>
                </a:rPr>
                <a:t>S</a:t>
              </a:r>
              <a:r>
                <a:rPr kumimoji="0" 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 panose="02000000000000000000" pitchFamily="2" charset="0"/>
                  <a:ea typeface="+mn-ea"/>
                  <a:cs typeface="+mn-cs"/>
                </a:rPr>
                <a:t>ocial</a:t>
              </a: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342C9F8-DD2F-413F-AEC5-7256E0632F9A}"/>
                </a:ext>
              </a:extLst>
            </p:cNvPr>
            <p:cNvSpPr/>
            <p:nvPr/>
          </p:nvSpPr>
          <p:spPr>
            <a:xfrm>
              <a:off x="3690079" y="4658677"/>
              <a:ext cx="1943037" cy="444971"/>
            </a:xfrm>
            <a:prstGeom prst="rect">
              <a:avLst/>
            </a:prstGeom>
            <a:solidFill>
              <a:srgbClr val="D17E3F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kern="0" dirty="0">
                  <a:latin typeface="ABeeZee" panose="02000000000000000000" pitchFamily="2" charset="0"/>
                </a:rPr>
                <a:t>A</a:t>
              </a:r>
              <a:r>
                <a:rPr kumimoji="0" lang="en-US" sz="1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BeeZee" panose="02000000000000000000" pitchFamily="2" charset="0"/>
                  <a:ea typeface="+mn-ea"/>
                  <a:cs typeface="+mn-cs"/>
                </a:rPr>
                <a:t>n impact on the lives of people.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97ED9F-D9C5-4268-95C4-19E41D3E376B}"/>
                </a:ext>
              </a:extLst>
            </p:cNvPr>
            <p:cNvSpPr/>
            <p:nvPr/>
          </p:nvSpPr>
          <p:spPr>
            <a:xfrm>
              <a:off x="5687759" y="4438159"/>
              <a:ext cx="1943037" cy="218064"/>
            </a:xfrm>
            <a:prstGeom prst="rect">
              <a:avLst/>
            </a:prstGeom>
            <a:solidFill>
              <a:srgbClr val="3E9C6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kern="0" dirty="0">
                  <a:solidFill>
                    <a:schemeClr val="bg1"/>
                  </a:solidFill>
                  <a:latin typeface="ABeeZee" panose="02000000000000000000" pitchFamily="2" charset="0"/>
                </a:rPr>
                <a:t>E</a:t>
              </a:r>
              <a:r>
                <a:rPr kumimoji="0" 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 panose="02000000000000000000" pitchFamily="2" charset="0"/>
                  <a:ea typeface="+mn-ea"/>
                  <a:cs typeface="+mn-cs"/>
                </a:rPr>
                <a:t>conomic</a:t>
              </a: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2466751-28CA-497E-B1AC-4D8F0922281A}"/>
                </a:ext>
              </a:extLst>
            </p:cNvPr>
            <p:cNvSpPr/>
            <p:nvPr/>
          </p:nvSpPr>
          <p:spPr>
            <a:xfrm>
              <a:off x="5687758" y="4656223"/>
              <a:ext cx="1943037" cy="444971"/>
            </a:xfrm>
            <a:prstGeom prst="rect">
              <a:avLst/>
            </a:prstGeom>
            <a:solidFill>
              <a:srgbClr val="3E9C64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kern="0" dirty="0">
                  <a:latin typeface="ABeeZee" panose="02000000000000000000" pitchFamily="2" charset="0"/>
                </a:rPr>
                <a:t>A</a:t>
              </a:r>
              <a:r>
                <a:rPr kumimoji="0" lang="en-US" sz="1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BeeZee" panose="02000000000000000000" pitchFamily="2" charset="0"/>
                  <a:ea typeface="+mn-ea"/>
                  <a:cs typeface="+mn-cs"/>
                </a:rPr>
                <a:t>n impact that relates to money in the area.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23469DA-ECAC-4E64-B1CE-56A0B91DE6B3}"/>
                </a:ext>
              </a:extLst>
            </p:cNvPr>
            <p:cNvSpPr/>
            <p:nvPr/>
          </p:nvSpPr>
          <p:spPr>
            <a:xfrm>
              <a:off x="7685438" y="4438159"/>
              <a:ext cx="1943037" cy="218064"/>
            </a:xfrm>
            <a:prstGeom prst="rect">
              <a:avLst/>
            </a:prstGeom>
            <a:solidFill>
              <a:srgbClr val="4E83B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kern="0" dirty="0">
                  <a:solidFill>
                    <a:schemeClr val="bg1"/>
                  </a:solidFill>
                  <a:latin typeface="ABeeZee" panose="02000000000000000000" pitchFamily="2" charset="0"/>
                </a:rPr>
                <a:t>E</a:t>
              </a:r>
              <a:r>
                <a:rPr kumimoji="0" 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 panose="02000000000000000000" pitchFamily="2" charset="0"/>
                  <a:ea typeface="+mn-ea"/>
                  <a:cs typeface="+mn-cs"/>
                </a:rPr>
                <a:t>nvironmental</a:t>
              </a: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977E59B-7844-4F54-A3B2-CCCF36CA7AF7}"/>
                </a:ext>
              </a:extLst>
            </p:cNvPr>
            <p:cNvSpPr/>
            <p:nvPr/>
          </p:nvSpPr>
          <p:spPr>
            <a:xfrm>
              <a:off x="7685437" y="4656223"/>
              <a:ext cx="1943037" cy="444971"/>
            </a:xfrm>
            <a:prstGeom prst="rect">
              <a:avLst/>
            </a:prstGeom>
            <a:solidFill>
              <a:srgbClr val="4E83BE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kern="0" dirty="0">
                  <a:latin typeface="ABeeZee" panose="02000000000000000000" pitchFamily="2" charset="0"/>
                </a:rPr>
                <a:t>A</a:t>
              </a:r>
              <a:r>
                <a:rPr kumimoji="0" lang="en-US" sz="10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BeeZee" panose="02000000000000000000" pitchFamily="2" charset="0"/>
                  <a:ea typeface="+mn-ea"/>
                  <a:cs typeface="+mn-cs"/>
                </a:rPr>
                <a:t>n </a:t>
              </a:r>
              <a:r>
                <a:rPr kumimoji="0" lang="en-US" sz="10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BeeZee" panose="02000000000000000000" pitchFamily="2" charset="0"/>
                  <a:ea typeface="+mn-ea"/>
                  <a:cs typeface="+mn-cs"/>
                </a:rPr>
                <a:t>impact on the </a:t>
              </a:r>
              <a:r>
                <a:rPr kumimoji="0" lang="en-US" sz="10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BeeZee" panose="02000000000000000000" pitchFamily="2" charset="0"/>
                  <a:ea typeface="+mn-ea"/>
                  <a:cs typeface="+mn-cs"/>
                </a:rPr>
                <a:t>local environment.</a:t>
              </a:r>
              <a:endParaRPr kumimoji="0" lang="en-US" sz="1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BeeZee" panose="020000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B2A5B3FB-F29F-4026-B806-E91454BDC813}"/>
              </a:ext>
            </a:extLst>
          </p:cNvPr>
          <p:cNvSpPr txBox="1">
            <a:spLocks/>
          </p:cNvSpPr>
          <p:nvPr/>
        </p:nvSpPr>
        <p:spPr>
          <a:xfrm>
            <a:off x="2943889" y="5180152"/>
            <a:ext cx="6130296" cy="1105007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1000" dirty="0"/>
              <a:t>Tourism can have social, economic and environmental impacts on an area. For example: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45B0E5B-8CD6-463C-BAA0-3365D96FDE6E}"/>
              </a:ext>
            </a:extLst>
          </p:cNvPr>
          <p:cNvSpPr/>
          <p:nvPr/>
        </p:nvSpPr>
        <p:spPr>
          <a:xfrm>
            <a:off x="2948299" y="5474612"/>
            <a:ext cx="2185747" cy="1010381"/>
          </a:xfrm>
          <a:prstGeom prst="rect">
            <a:avLst/>
          </a:prstGeom>
          <a:solidFill>
            <a:srgbClr val="D17E3F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72000" marR="0" lvl="0" indent="-72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kern="0" dirty="0">
                <a:latin typeface="ABeeZee" panose="02000000000000000000" pitchFamily="2" charset="0"/>
              </a:rPr>
              <a:t>Tourists may not always behave and they might upset the local population.</a:t>
            </a:r>
          </a:p>
          <a:p>
            <a:pPr marL="72000" marR="0" lvl="0" indent="-72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kern="0" dirty="0">
                <a:latin typeface="ABeeZee" panose="02000000000000000000" pitchFamily="2" charset="0"/>
              </a:rPr>
              <a:t>Local traditions keep going and can be shared with tourists from across the world.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BeeZee" panose="02000000000000000000" pitchFamily="2" charset="0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AC288EE-CC5E-4A8F-8652-F39AD9577848}"/>
              </a:ext>
            </a:extLst>
          </p:cNvPr>
          <p:cNvSpPr/>
          <p:nvPr/>
        </p:nvSpPr>
        <p:spPr>
          <a:xfrm>
            <a:off x="5195514" y="5472158"/>
            <a:ext cx="2185746" cy="1010381"/>
          </a:xfrm>
          <a:prstGeom prst="rect">
            <a:avLst/>
          </a:prstGeom>
          <a:solidFill>
            <a:srgbClr val="3E9C64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72000" marR="0" lvl="0" indent="-72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BeeZee" panose="02000000000000000000" pitchFamily="2" charset="0"/>
                <a:ea typeface="+mn-ea"/>
                <a:cs typeface="+mn-cs"/>
              </a:rPr>
              <a:t>Tourism creates jobs in an area, </a:t>
            </a:r>
            <a:r>
              <a:rPr lang="en-US" sz="1000" kern="0" dirty="0">
                <a:latin typeface="ABeeZee" panose="02000000000000000000" pitchFamily="2" charset="0"/>
              </a:rPr>
              <a:t>such as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BeeZee" panose="02000000000000000000" pitchFamily="2" charset="0"/>
                <a:ea typeface="+mn-ea"/>
                <a:cs typeface="+mn-cs"/>
              </a:rPr>
              <a:t> with restaurants, tour companies and activity </a:t>
            </a:r>
            <a:r>
              <a:rPr kumimoji="0" lang="en-US" sz="10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BeeZee" panose="02000000000000000000" pitchFamily="2" charset="0"/>
                <a:ea typeface="+mn-ea"/>
                <a:cs typeface="+mn-cs"/>
              </a:rPr>
              <a:t>centres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BeeZee" panose="02000000000000000000" pitchFamily="2" charset="0"/>
                <a:ea typeface="+mn-ea"/>
                <a:cs typeface="+mn-cs"/>
              </a:rPr>
              <a:t>.</a:t>
            </a:r>
          </a:p>
          <a:p>
            <a:pPr marL="72000" marR="0" lvl="0" indent="-72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kern="0" dirty="0">
                <a:latin typeface="ABeeZee" panose="02000000000000000000" pitchFamily="2" charset="0"/>
              </a:rPr>
              <a:t>The costs of homes or activities in the area may rise, becoming too expensive for local people.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BeeZee" panose="02000000000000000000" pitchFamily="2" charset="0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BDAC17D-5B97-4CAE-A88C-A67B1D1982FA}"/>
              </a:ext>
            </a:extLst>
          </p:cNvPr>
          <p:cNvSpPr/>
          <p:nvPr/>
        </p:nvSpPr>
        <p:spPr>
          <a:xfrm>
            <a:off x="7442673" y="5472158"/>
            <a:ext cx="2185746" cy="1010381"/>
          </a:xfrm>
          <a:prstGeom prst="rect">
            <a:avLst/>
          </a:prstGeom>
          <a:solidFill>
            <a:srgbClr val="4E83BE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72000" marR="0" lvl="0" indent="-72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BeeZee" panose="02000000000000000000" pitchFamily="2" charset="0"/>
                <a:ea typeface="+mn-ea"/>
                <a:cs typeface="+mn-cs"/>
              </a:rPr>
              <a:t>Tourists may bring extra traffic and pollution, and they may drop litter.</a:t>
            </a:r>
          </a:p>
          <a:p>
            <a:pPr marL="72000" marR="0" lvl="0" indent="-72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kern="0" dirty="0">
                <a:latin typeface="ABeeZee" panose="02000000000000000000" pitchFamily="2" charset="0"/>
              </a:rPr>
              <a:t>Wildlife and the environment may be damaged by the activities of tourists.</a:t>
            </a:r>
            <a:endParaRPr kumimoji="0" lang="en-US" sz="1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BeeZee" panose="02000000000000000000" pitchFamily="2" charset="0"/>
              <a:ea typeface="+mn-ea"/>
              <a:cs typeface="+mn-cs"/>
            </a:endParaRP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C30C587D-E680-408A-9CE2-030A6AABE423}"/>
              </a:ext>
            </a:extLst>
          </p:cNvPr>
          <p:cNvSpPr txBox="1">
            <a:spLocks/>
          </p:cNvSpPr>
          <p:nvPr/>
        </p:nvSpPr>
        <p:spPr>
          <a:xfrm>
            <a:off x="7729979" y="1799144"/>
            <a:ext cx="2057198" cy="281305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12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or the school’s local area!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Graphic 2" descr="Children with solid fill">
            <a:extLst>
              <a:ext uri="{FF2B5EF4-FFF2-40B4-BE49-F238E27FC236}">
                <a16:creationId xmlns:a16="http://schemas.microsoft.com/office/drawing/2014/main" id="{D24B7D8A-D5C1-E36F-2067-1742162B1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4666" y="3827081"/>
            <a:ext cx="755092" cy="755092"/>
          </a:xfrm>
          <a:prstGeom prst="rect">
            <a:avLst/>
          </a:prstGeom>
        </p:spPr>
      </p:pic>
      <p:pic>
        <p:nvPicPr>
          <p:cNvPr id="6" name="Graphic 5" descr="Money with solid fill">
            <a:extLst>
              <a:ext uri="{FF2B5EF4-FFF2-40B4-BE49-F238E27FC236}">
                <a16:creationId xmlns:a16="http://schemas.microsoft.com/office/drawing/2014/main" id="{447DBEBD-A15E-055E-AB06-ED8DD01B2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32257" y="3908294"/>
            <a:ext cx="602833" cy="602833"/>
          </a:xfrm>
          <a:prstGeom prst="rect">
            <a:avLst/>
          </a:prstGeom>
        </p:spPr>
      </p:pic>
      <p:pic>
        <p:nvPicPr>
          <p:cNvPr id="8" name="Graphic 7" descr="Coins with solid fill">
            <a:extLst>
              <a:ext uri="{FF2B5EF4-FFF2-40B4-BE49-F238E27FC236}">
                <a16:creationId xmlns:a16="http://schemas.microsoft.com/office/drawing/2014/main" id="{0C42E73E-81C7-7CEE-4723-DB524D7D7B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29535" y="4098907"/>
            <a:ext cx="334043" cy="334043"/>
          </a:xfrm>
          <a:prstGeom prst="rect">
            <a:avLst/>
          </a:prstGeom>
        </p:spPr>
      </p:pic>
      <p:pic>
        <p:nvPicPr>
          <p:cNvPr id="9" name="Graphic 8" descr="Deciduous tree with solid fill">
            <a:extLst>
              <a:ext uri="{FF2B5EF4-FFF2-40B4-BE49-F238E27FC236}">
                <a16:creationId xmlns:a16="http://schemas.microsoft.com/office/drawing/2014/main" id="{C8876C3F-E6A9-3472-4041-17FC89F1E9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18448" y="3959769"/>
            <a:ext cx="468352" cy="468352"/>
          </a:xfrm>
          <a:prstGeom prst="rect">
            <a:avLst/>
          </a:prstGeom>
        </p:spPr>
      </p:pic>
      <p:pic>
        <p:nvPicPr>
          <p:cNvPr id="10" name="Graphic 9" descr="Hummingbird with solid fill">
            <a:extLst>
              <a:ext uri="{FF2B5EF4-FFF2-40B4-BE49-F238E27FC236}">
                <a16:creationId xmlns:a16="http://schemas.microsoft.com/office/drawing/2014/main" id="{F17F5260-B2AA-47EB-B666-F7329F098D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75370" y="3928167"/>
            <a:ext cx="285751" cy="35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9119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E6177357FBCE499A411D5506B1466F" ma:contentTypeVersion="17" ma:contentTypeDescription="Create a new document." ma:contentTypeScope="" ma:versionID="94196fa13a1c5ed8db6363a4733377ee">
  <xsd:schema xmlns:xsd="http://www.w3.org/2001/XMLSchema" xmlns:xs="http://www.w3.org/2001/XMLSchema" xmlns:p="http://schemas.microsoft.com/office/2006/metadata/properties" xmlns:ns2="eb27f817-6f62-42a5-b97e-5e5876e68540" xmlns:ns3="bdd40a26-798e-4419-82cd-8bafc402cc20" targetNamespace="http://schemas.microsoft.com/office/2006/metadata/properties" ma:root="true" ma:fieldsID="3a126ad6e8d62d68df6920696e9e3a39" ns2:_="" ns3:_="">
    <xsd:import namespace="eb27f817-6f62-42a5-b97e-5e5876e68540"/>
    <xsd:import namespace="bdd40a26-798e-4419-82cd-8bafc402cc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7f817-6f62-42a5-b97e-5e5876e68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547d1d0-3da5-4772-b279-2d11b77b4c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24" nillable="true" ma:displayName="Sign-off status" ma:format="Dropdown" ma:internalName="_x0024_Resources_x003a_core_x002c_Signoff_Status">
      <xsd:simpleType>
        <xsd:restriction base="dms:Choice">
          <xsd:enumeration value="Complete"/>
          <xsd:enumeration value="Choice 2"/>
          <xsd:enumeration value="Choice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d40a26-798e-4419-82cd-8bafc402cc2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6a694a5-b75d-4606-a410-cac4d626996e}" ma:internalName="TaxCatchAll" ma:showField="CatchAllData" ma:web="bdd40a26-798e-4419-82cd-8bafc402cc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d40a26-798e-4419-82cd-8bafc402cc20" xsi:nil="true"/>
    <lcf76f155ced4ddcb4097134ff3c332f xmlns="eb27f817-6f62-42a5-b97e-5e5876e68540">
      <Terms xmlns="http://schemas.microsoft.com/office/infopath/2007/PartnerControls"/>
    </lcf76f155ced4ddcb4097134ff3c332f>
    <_Flow_SignoffStatus xmlns="eb27f817-6f62-42a5-b97e-5e5876e68540" xsi:nil="true"/>
  </documentManagement>
</p:properties>
</file>

<file path=customXml/itemProps1.xml><?xml version="1.0" encoding="utf-8"?>
<ds:datastoreItem xmlns:ds="http://schemas.openxmlformats.org/officeDocument/2006/customXml" ds:itemID="{F7167351-5A88-4D9B-8498-365C9C5C14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27f817-6f62-42a5-b97e-5e5876e68540"/>
    <ds:schemaRef ds:uri="bdd40a26-798e-4419-82cd-8bafc402cc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20F8DA-C4FB-4450-BACC-F5A742E79B9F}">
  <ds:schemaRefs>
    <ds:schemaRef ds:uri="http://purl.org/dc/terms/"/>
    <ds:schemaRef ds:uri="http://schemas.microsoft.com/office/2006/metadata/properties"/>
    <ds:schemaRef ds:uri="http://purl.org/dc/elements/1.1/"/>
    <ds:schemaRef ds:uri="84283a62-dbf0-4bf3-9286-04d2ea05a3ac"/>
    <ds:schemaRef ds:uri="http://www.w3.org/XML/1998/namespace"/>
    <ds:schemaRef ds:uri="http://schemas.microsoft.com/office/2006/documentManagement/types"/>
    <ds:schemaRef ds:uri="7cdbce52-7c58-4c49-97cb-d953267058b2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bdd40a26-798e-4419-82cd-8bafc402cc20"/>
    <ds:schemaRef ds:uri="eb27f817-6f62-42a5-b97e-5e5876e6854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366</Words>
  <Application>Microsoft Office PowerPoint</Application>
  <PresentationFormat>A4 Paper (210x297 mm)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Roboto</vt:lpstr>
      <vt:lpstr>ABeeZee</vt:lpstr>
      <vt:lpstr>Calibri</vt:lpstr>
      <vt:lpstr>Arial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Quinn</dc:creator>
  <cp:lastModifiedBy>Katie Gooch</cp:lastModifiedBy>
  <cp:revision>8</cp:revision>
  <dcterms:created xsi:type="dcterms:W3CDTF">2021-04-22T13:12:58Z</dcterms:created>
  <dcterms:modified xsi:type="dcterms:W3CDTF">2025-12-03T08:26:23Z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0x01010069E6177357FBCE499A411D5506B1466F</vt:lpwstr>
  </property>
  <property fmtid="{D5CDD505-2E9C-101B-9397-08002B2CF9AE}" pid="3" name="MediaServiceImageTags">
    <vt:lpwstr/>
  </property>
</Properties>
</file>