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261" r:id="rId5"/>
  </p:sldIdLst>
  <p:sldSz cx="9906000" cy="6858000" type="A4"/>
  <p:notesSz cx="7104063" cy="10234613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United Curriculum" panose="020B0604020202020204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ofed" initials="-" lastIdx="2" clrIdx="0">
    <p:extLst>
      <p:ext uri="{19B8F6BF-5375-455C-9EA6-DF929625EA0E}">
        <p15:presenceInfo xmlns:p15="http://schemas.microsoft.com/office/powerpoint/2012/main" userId="Proof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E7"/>
    <a:srgbClr val="88A442"/>
    <a:srgbClr val="CAC3DF"/>
    <a:srgbClr val="553F6D"/>
    <a:srgbClr val="99B567"/>
    <a:srgbClr val="335A85"/>
    <a:srgbClr val="FFFFEF"/>
    <a:srgbClr val="FFFFFF"/>
    <a:srgbClr val="4E83BE"/>
    <a:srgbClr val="C2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81" autoAdjust="0"/>
  </p:normalViewPr>
  <p:slideViewPr>
    <p:cSldViewPr snapToGrid="0">
      <p:cViewPr varScale="1">
        <p:scale>
          <a:sx n="87" d="100"/>
          <a:sy n="87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latin typeface="United Curriculum"/>
              </a:rPr>
              <a:t>Universe (CC0) </a:t>
            </a:r>
            <a:r>
              <a:rPr lang="en-GB" dirty="0">
                <a:latin typeface="United Curriculum"/>
              </a:rPr>
              <a:t>-  https://www.pxfuel.com/en/free-photo-xnsho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Galaxy (CC BY-SA 4.0) - </a:t>
            </a:r>
            <a:r>
              <a:rPr lang="en-US" b="0" dirty="0"/>
              <a:t>https://en.wikipedia.org/wiki/File:M101_hires_STScI-PRC2006-10a.jpg</a:t>
            </a:r>
          </a:p>
          <a:p>
            <a:r>
              <a:rPr lang="en-US" b="1" dirty="0"/>
              <a:t>Solar System </a:t>
            </a:r>
            <a:r>
              <a:rPr lang="en-US" b="1"/>
              <a:t>(CC0) </a:t>
            </a:r>
            <a:r>
              <a:rPr lang="en-US" dirty="0"/>
              <a:t>- https</a:t>
            </a:r>
            <a:r>
              <a:rPr lang="en-US" b="0" dirty="0"/>
              <a:t>://cdn.pixabay.com/photo/2020/10/23/22/53/solar-system-5680167_1280.jp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Sun (CC0) </a:t>
            </a:r>
            <a:r>
              <a:rPr lang="en-US" b="0" dirty="0"/>
              <a:t>- https://pixabay.com/nl/photos/zon-zonnevlam-de-ruimte-ruimte-11582/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Moon (CC0) </a:t>
            </a:r>
            <a:r>
              <a:rPr lang="en-US" b="0" dirty="0"/>
              <a:t>- https://cdn.pixabay.com/photo/2016/04/02/19/40/moon-1303512_1280.png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Earth (CC0) </a:t>
            </a:r>
            <a:r>
              <a:rPr lang="en-US" b="0" dirty="0"/>
              <a:t>- https://cdn.pixabay.com/photo/2016/04/24/04/53/globe-1348777_1280.png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7"/>
            <a:ext cx="5735161" cy="603799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AF83A-78B8-4001-B289-042650F96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346" y="269363"/>
            <a:ext cx="5603323" cy="5860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b="1" spc="10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[Title of unit here]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1E0A99-80F9-49A7-B52E-ACE5D3153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346" y="1948722"/>
            <a:ext cx="5603323" cy="38610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Text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Earth &amp; Space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ED2F-6396-4A56-87B1-44D0004C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826" y="2714674"/>
            <a:ext cx="1683003" cy="571556"/>
          </a:xfrm>
        </p:spPr>
        <p:txBody>
          <a:bodyPr anchor="t"/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The </a:t>
            </a:r>
            <a:r>
              <a:rPr lang="en-US" sz="1200" b="1" dirty="0"/>
              <a:t>universe</a:t>
            </a:r>
            <a:r>
              <a:rPr lang="en-US" sz="1200" dirty="0"/>
              <a:t> is made of many </a:t>
            </a:r>
            <a:r>
              <a:rPr lang="en-US" sz="1200" b="1" dirty="0"/>
              <a:t>galaxies</a:t>
            </a:r>
            <a:r>
              <a:rPr lang="en-US" sz="1200" dirty="0"/>
              <a:t>.</a:t>
            </a:r>
            <a:endParaRPr lang="en-GB" sz="1200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DA3C3D-04F5-45BD-8B36-80EAF89FC1CD}"/>
              </a:ext>
            </a:extLst>
          </p:cNvPr>
          <p:cNvSpPr/>
          <p:nvPr/>
        </p:nvSpPr>
        <p:spPr>
          <a:xfrm>
            <a:off x="54603" y="934965"/>
            <a:ext cx="5738774" cy="35761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universe and our solar system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Physics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3684580-CCDE-44EE-8EEC-E5F956D76349}"/>
              </a:ext>
            </a:extLst>
          </p:cNvPr>
          <p:cNvSpPr txBox="1">
            <a:spLocks/>
          </p:cNvSpPr>
          <p:nvPr/>
        </p:nvSpPr>
        <p:spPr>
          <a:xfrm>
            <a:off x="0" y="3857548"/>
            <a:ext cx="5603323" cy="38610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United Curriculum" pitchFamily="2" charset="0"/>
            </a:endParaRPr>
          </a:p>
        </p:txBody>
      </p:sp>
      <p:pic>
        <p:nvPicPr>
          <p:cNvPr id="12" name="Picture 11" descr="pleiades, night, stars, starry, sky, astronomy, space, galaxy, constellations, dark">
            <a:extLst>
              <a:ext uri="{FF2B5EF4-FFF2-40B4-BE49-F238E27FC236}">
                <a16:creationId xmlns:a16="http://schemas.microsoft.com/office/drawing/2014/main" id="{7CB34153-BF14-6935-CC3D-C61AE77B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6" y="1535146"/>
            <a:ext cx="1644483" cy="11204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101, variant | Edited Hubble Space Telescope image of the s… | Flickr">
            <a:extLst>
              <a:ext uri="{FF2B5EF4-FFF2-40B4-BE49-F238E27FC236}">
                <a16:creationId xmlns:a16="http://schemas.microsoft.com/office/drawing/2014/main" id="{2978A86D-F5D2-B2AC-A800-662B613B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48" y="1535146"/>
            <a:ext cx="1432684" cy="1120418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22C0E-3B82-5459-680D-19B30782B6EC}"/>
              </a:ext>
            </a:extLst>
          </p:cNvPr>
          <p:cNvSpPr txBox="1">
            <a:spLocks/>
          </p:cNvSpPr>
          <p:nvPr/>
        </p:nvSpPr>
        <p:spPr>
          <a:xfrm>
            <a:off x="1821738" y="2714673"/>
            <a:ext cx="2204503" cy="76354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United Curricul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The </a:t>
            </a:r>
            <a:r>
              <a:rPr lang="en-US" sz="1200" b="1" dirty="0"/>
              <a:t>galaxy</a:t>
            </a:r>
            <a:r>
              <a:rPr lang="en-US" sz="1200" dirty="0"/>
              <a:t> we live in is called the Milky Way. It contains our </a:t>
            </a:r>
            <a:r>
              <a:rPr lang="en-US" sz="1200" b="1" dirty="0"/>
              <a:t>solar system</a:t>
            </a:r>
            <a:r>
              <a:rPr lang="en-US" sz="1200" dirty="0"/>
              <a:t>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GB" sz="12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74D7CC1-DA27-30C9-A842-666289AEB716}"/>
              </a:ext>
            </a:extLst>
          </p:cNvPr>
          <p:cNvSpPr txBox="1">
            <a:spLocks/>
          </p:cNvSpPr>
          <p:nvPr/>
        </p:nvSpPr>
        <p:spPr>
          <a:xfrm>
            <a:off x="3960072" y="2906667"/>
            <a:ext cx="5783101" cy="57155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United Curricul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Our </a:t>
            </a:r>
            <a:r>
              <a:rPr lang="en-US" sz="1200" b="1" dirty="0"/>
              <a:t>solar system </a:t>
            </a:r>
            <a:r>
              <a:rPr lang="en-US" sz="1200" dirty="0"/>
              <a:t>contains a </a:t>
            </a:r>
            <a:r>
              <a:rPr lang="en-US" sz="1200" b="1" dirty="0"/>
              <a:t>star</a:t>
            </a:r>
            <a:r>
              <a:rPr lang="en-US" sz="1200" dirty="0"/>
              <a:t> (the Sun) and eight </a:t>
            </a:r>
            <a:r>
              <a:rPr lang="en-US" sz="1200" b="1" dirty="0"/>
              <a:t>planets </a:t>
            </a:r>
            <a:r>
              <a:rPr lang="en-US" sz="1200" dirty="0"/>
              <a:t>(including Earth).</a:t>
            </a:r>
            <a:endParaRPr lang="en-GB" sz="12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7AB892-B7A5-C300-A152-D03F9B7B44B2}"/>
              </a:ext>
            </a:extLst>
          </p:cNvPr>
          <p:cNvGrpSpPr/>
          <p:nvPr/>
        </p:nvGrpSpPr>
        <p:grpSpPr>
          <a:xfrm>
            <a:off x="3960072" y="1380148"/>
            <a:ext cx="5766524" cy="1421884"/>
            <a:chOff x="4148222" y="1379617"/>
            <a:chExt cx="5766524" cy="142188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233E36-4D23-B4F0-96B9-4404CF491246}"/>
                </a:ext>
              </a:extLst>
            </p:cNvPr>
            <p:cNvGrpSpPr/>
            <p:nvPr/>
          </p:nvGrpSpPr>
          <p:grpSpPr>
            <a:xfrm>
              <a:off x="4148222" y="1379617"/>
              <a:ext cx="5766524" cy="1421884"/>
              <a:chOff x="4148222" y="1379617"/>
              <a:chExt cx="5663044" cy="1421884"/>
            </a:xfrm>
            <a:solidFill>
              <a:schemeClr val="tx1"/>
            </a:solidFill>
          </p:grpSpPr>
          <p:pic>
            <p:nvPicPr>
              <p:cNvPr id="14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971ABBED-2E42-96E5-E8C0-C7F1B7050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8222" y="1389345"/>
                <a:ext cx="2910202" cy="1412156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7AE2F29-D6B3-23CC-C7A8-995011B773BC}"/>
                  </a:ext>
                </a:extLst>
              </p:cNvPr>
              <p:cNvSpPr/>
              <p:nvPr/>
            </p:nvSpPr>
            <p:spPr>
              <a:xfrm>
                <a:off x="4626927" y="1379617"/>
                <a:ext cx="5184339" cy="14206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4219CC7B-511C-1391-4B96-1B0D7EEE5A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11" t="47128" r="79327" b="43734"/>
              <a:stretch/>
            </p:blipFill>
            <p:spPr bwMode="auto">
              <a:xfrm>
                <a:off x="4953000" y="2074501"/>
                <a:ext cx="103672" cy="129045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pic>
            <p:nvPicPr>
              <p:cNvPr id="18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908D20F6-2FC5-CFD6-E666-AB18B17FB2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1" t="43462" r="71603" b="40917"/>
              <a:stretch/>
            </p:blipFill>
            <p:spPr bwMode="auto">
              <a:xfrm>
                <a:off x="5379307" y="2020973"/>
                <a:ext cx="217576" cy="220595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pic>
            <p:nvPicPr>
              <p:cNvPr id="19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080C7F03-1AAF-04E0-2C15-1E04B8A36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98" t="43462" r="63655" b="40917"/>
              <a:stretch/>
            </p:blipFill>
            <p:spPr bwMode="auto">
              <a:xfrm>
                <a:off x="5919518" y="2020973"/>
                <a:ext cx="231269" cy="220595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pic>
            <p:nvPicPr>
              <p:cNvPr id="20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5B9B893C-A239-E1E2-812F-C8A0C54C04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44" t="43462" r="56180" b="40917"/>
              <a:stretch/>
            </p:blipFill>
            <p:spPr bwMode="auto">
              <a:xfrm>
                <a:off x="6473422" y="2020973"/>
                <a:ext cx="217577" cy="220595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pic>
            <p:nvPicPr>
              <p:cNvPr id="21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6C729726-065F-5F41-DDDB-0E2D4CF3F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1" t="33636" r="40182" b="32825"/>
              <a:stretch/>
            </p:blipFill>
            <p:spPr bwMode="auto">
              <a:xfrm>
                <a:off x="7013634" y="1882213"/>
                <a:ext cx="465556" cy="473628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pic>
            <p:nvPicPr>
              <p:cNvPr id="22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EB5D54FB-CFA4-CCF0-D617-FAFC8C435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44" t="36155" r="22730" b="35626"/>
              <a:stretch/>
            </p:blipFill>
            <p:spPr bwMode="auto">
              <a:xfrm>
                <a:off x="7801825" y="1917793"/>
                <a:ext cx="524601" cy="398493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pic>
            <p:nvPicPr>
              <p:cNvPr id="25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CC9D070E-495D-C396-2A6B-9146AF703A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270" t="40690" r="13036" b="38902"/>
              <a:stretch/>
            </p:blipFill>
            <p:spPr bwMode="auto">
              <a:xfrm>
                <a:off x="8649061" y="1981835"/>
                <a:ext cx="282096" cy="288197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  <p:pic>
            <p:nvPicPr>
              <p:cNvPr id="26" name="Picture 6" descr="Solar System Planets Universe - Free photo on Pixabay">
                <a:extLst>
                  <a:ext uri="{FF2B5EF4-FFF2-40B4-BE49-F238E27FC236}">
                    <a16:creationId xmlns:a16="http://schemas.microsoft.com/office/drawing/2014/main" id="{83CF7B8A-D100-3331-713A-74593D91DB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63" t="43462" r="3343" b="38297"/>
              <a:stretch/>
            </p:blipFill>
            <p:spPr bwMode="auto">
              <a:xfrm>
                <a:off x="9253793" y="2020973"/>
                <a:ext cx="282096" cy="257590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E3DD9D-4B78-5E3D-FCFE-2AEE4A06F9DD}"/>
                </a:ext>
              </a:extLst>
            </p:cNvPr>
            <p:cNvSpPr txBox="1"/>
            <p:nvPr/>
          </p:nvSpPr>
          <p:spPr>
            <a:xfrm>
              <a:off x="4573231" y="1830481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Mercury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E343B8-732E-03E9-36EA-614854E6B318}"/>
                </a:ext>
              </a:extLst>
            </p:cNvPr>
            <p:cNvSpPr txBox="1"/>
            <p:nvPr/>
          </p:nvSpPr>
          <p:spPr>
            <a:xfrm>
              <a:off x="5141433" y="2208234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Venus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EA3EDB-6E1F-9591-CEE8-F83B4E389525}"/>
                </a:ext>
              </a:extLst>
            </p:cNvPr>
            <p:cNvSpPr txBox="1"/>
            <p:nvPr/>
          </p:nvSpPr>
          <p:spPr>
            <a:xfrm>
              <a:off x="5656632" y="1797502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Earth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300F36-3933-E7D0-AE2F-2F66D272C6D5}"/>
                </a:ext>
              </a:extLst>
            </p:cNvPr>
            <p:cNvSpPr txBox="1"/>
            <p:nvPr/>
          </p:nvSpPr>
          <p:spPr>
            <a:xfrm>
              <a:off x="6245922" y="2185979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Mars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E8B1AA-F55F-C572-F5AC-EC8C32DC91DE}"/>
                </a:ext>
              </a:extLst>
            </p:cNvPr>
            <p:cNvSpPr txBox="1"/>
            <p:nvPr/>
          </p:nvSpPr>
          <p:spPr>
            <a:xfrm>
              <a:off x="6864522" y="1649163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Jupiter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64A0BC-C27F-241F-4BE0-A0B1A241A75B}"/>
                </a:ext>
              </a:extLst>
            </p:cNvPr>
            <p:cNvSpPr txBox="1"/>
            <p:nvPr/>
          </p:nvSpPr>
          <p:spPr>
            <a:xfrm>
              <a:off x="7724335" y="2278563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Saturn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968A72-0832-2CCE-9612-9CB9875808D2}"/>
                </a:ext>
              </a:extLst>
            </p:cNvPr>
            <p:cNvSpPr txBox="1"/>
            <p:nvPr/>
          </p:nvSpPr>
          <p:spPr>
            <a:xfrm>
              <a:off x="8454809" y="1743974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Uranus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5C24D9-9572-DD5D-ABDB-D158C5F2F238}"/>
                </a:ext>
              </a:extLst>
            </p:cNvPr>
            <p:cNvSpPr txBox="1"/>
            <p:nvPr/>
          </p:nvSpPr>
          <p:spPr>
            <a:xfrm>
              <a:off x="9068248" y="2211000"/>
              <a:ext cx="8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United Curriculum" panose="020B0604020202020204" charset="0"/>
                </a:rPr>
                <a:t>Neptune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12EAD9D-60A8-C590-DC14-2F6357555ADF}"/>
              </a:ext>
            </a:extLst>
          </p:cNvPr>
          <p:cNvSpPr/>
          <p:nvPr/>
        </p:nvSpPr>
        <p:spPr>
          <a:xfrm>
            <a:off x="1099335" y="2021504"/>
            <a:ext cx="144000" cy="144000"/>
          </a:xfrm>
          <a:prstGeom prst="ellipse">
            <a:avLst/>
          </a:prstGeom>
          <a:noFill/>
          <a:ln w="28575">
            <a:solidFill>
              <a:srgbClr val="D7D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0AA510F-7737-45C2-FD4A-4A05580491C1}"/>
              </a:ext>
            </a:extLst>
          </p:cNvPr>
          <p:cNvCxnSpPr>
            <a:stCxn id="38" idx="6"/>
            <a:endCxn id="13" idx="1"/>
          </p:cNvCxnSpPr>
          <p:nvPr/>
        </p:nvCxnSpPr>
        <p:spPr>
          <a:xfrm>
            <a:off x="1243335" y="2093504"/>
            <a:ext cx="964313" cy="1851"/>
          </a:xfrm>
          <a:prstGeom prst="straightConnector1">
            <a:avLst/>
          </a:prstGeom>
          <a:ln w="28575">
            <a:solidFill>
              <a:srgbClr val="D7D1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CFE16AE-CD59-EE34-AE46-F617B5783EC0}"/>
              </a:ext>
            </a:extLst>
          </p:cNvPr>
          <p:cNvSpPr/>
          <p:nvPr/>
        </p:nvSpPr>
        <p:spPr>
          <a:xfrm>
            <a:off x="3192055" y="1928572"/>
            <a:ext cx="144000" cy="144000"/>
          </a:xfrm>
          <a:prstGeom prst="ellipse">
            <a:avLst/>
          </a:prstGeom>
          <a:noFill/>
          <a:ln w="28575">
            <a:solidFill>
              <a:srgbClr val="D7D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D74C719-C56A-60DC-7960-A7DF5C0344ED}"/>
              </a:ext>
            </a:extLst>
          </p:cNvPr>
          <p:cNvCxnSpPr>
            <a:cxnSpLocks/>
            <a:stCxn id="41" idx="6"/>
            <a:endCxn id="14" idx="1"/>
          </p:cNvCxnSpPr>
          <p:nvPr/>
        </p:nvCxnSpPr>
        <p:spPr>
          <a:xfrm>
            <a:off x="3336055" y="2000572"/>
            <a:ext cx="624017" cy="95382"/>
          </a:xfrm>
          <a:prstGeom prst="straightConnector1">
            <a:avLst/>
          </a:prstGeom>
          <a:ln w="28575">
            <a:solidFill>
              <a:srgbClr val="D7D1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1">
            <a:extLst>
              <a:ext uri="{FF2B5EF4-FFF2-40B4-BE49-F238E27FC236}">
                <a16:creationId xmlns:a16="http://schemas.microsoft.com/office/drawing/2014/main" id="{51F48C5D-C873-70FB-EB0E-D757F67FA667}"/>
              </a:ext>
            </a:extLst>
          </p:cNvPr>
          <p:cNvSpPr/>
          <p:nvPr/>
        </p:nvSpPr>
        <p:spPr>
          <a:xfrm>
            <a:off x="65895" y="3631756"/>
            <a:ext cx="4238977" cy="35761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Orbits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B386907-AEA6-F872-A17D-2487E3780D6F}"/>
              </a:ext>
            </a:extLst>
          </p:cNvPr>
          <p:cNvSpPr/>
          <p:nvPr/>
        </p:nvSpPr>
        <p:spPr>
          <a:xfrm>
            <a:off x="7883649" y="160644"/>
            <a:ext cx="2022351" cy="3107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100" b="1" kern="0" dirty="0">
                <a:solidFill>
                  <a:srgbClr val="000000"/>
                </a:solidFill>
                <a:latin typeface="United Curriculum" panose="020B0604020202020204" charset="0"/>
              </a:rPr>
              <a:t>Diagrams are not to scale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13B49E-6A4C-E9A9-3D28-391F1B9E8C66}"/>
              </a:ext>
            </a:extLst>
          </p:cNvPr>
          <p:cNvGrpSpPr/>
          <p:nvPr/>
        </p:nvGrpSpPr>
        <p:grpSpPr>
          <a:xfrm>
            <a:off x="495764" y="4142899"/>
            <a:ext cx="3215191" cy="1110152"/>
            <a:chOff x="515104" y="4142899"/>
            <a:chExt cx="3215191" cy="111015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FD7A6C-6166-7A17-9CD7-8CD2FECDCA73}"/>
                </a:ext>
              </a:extLst>
            </p:cNvPr>
            <p:cNvSpPr txBox="1"/>
            <p:nvPr/>
          </p:nvSpPr>
          <p:spPr>
            <a:xfrm>
              <a:off x="2207648" y="4960390"/>
              <a:ext cx="7565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C35993"/>
                  </a:solidFill>
                  <a:latin typeface="United Curriculum" panose="020B0604020202020204" charset="0"/>
                  <a:cs typeface="Arial" panose="020B0604020202020204" pitchFamily="34" charset="0"/>
                </a:rPr>
                <a:t>Moon</a:t>
              </a:r>
              <a:endParaRPr lang="en-GB" sz="1100" kern="0" dirty="0">
                <a:solidFill>
                  <a:srgbClr val="C35993"/>
                </a:solidFill>
                <a:latin typeface="United Curriculum" panose="020B060402020202020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1ECFB20B-A7F1-E79D-0D37-4DAC13947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556" l="5820" r="89418">
                          <a14:foregroundMark x1="46032" y1="90556" x2="57143" y2="88889"/>
                          <a14:foregroundMark x1="10582" y1="60556" x2="27513" y2="85000"/>
                          <a14:foregroundMark x1="11111" y1="63333" x2="5820" y2="53889"/>
                          <a14:foregroundMark x1="73016" y1="17778" x2="88360" y2="56111"/>
                          <a14:foregroundMark x1="88360" y1="34444" x2="85714" y2="6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569" y="4142899"/>
              <a:ext cx="714260" cy="680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8B89899-36A2-4424-E8F4-D5C6735A24AE}"/>
                </a:ext>
              </a:extLst>
            </p:cNvPr>
            <p:cNvSpPr/>
            <p:nvPr/>
          </p:nvSpPr>
          <p:spPr>
            <a:xfrm>
              <a:off x="515104" y="4189662"/>
              <a:ext cx="3215191" cy="657173"/>
            </a:xfrm>
            <a:prstGeom prst="ellipse">
              <a:avLst/>
            </a:prstGeom>
            <a:noFill/>
            <a:ln w="25400" cap="flat" cmpd="sng" algn="ctr">
              <a:solidFill>
                <a:srgbClr val="4E83BE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ed Curriculum" panose="020B060402020202020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45BB4D8-FA83-95DD-F698-E80C24460269}"/>
                </a:ext>
              </a:extLst>
            </p:cNvPr>
            <p:cNvGrpSpPr/>
            <p:nvPr/>
          </p:nvGrpSpPr>
          <p:grpSpPr>
            <a:xfrm>
              <a:off x="2833402" y="4578976"/>
              <a:ext cx="756569" cy="674075"/>
              <a:chOff x="3419809" y="1931989"/>
              <a:chExt cx="811658" cy="723156"/>
            </a:xfrm>
          </p:grpSpPr>
          <p:pic>
            <p:nvPicPr>
              <p:cNvPr id="62" name="Picture 2">
                <a:extLst>
                  <a:ext uri="{FF2B5EF4-FFF2-40B4-BE49-F238E27FC236}">
                    <a16:creationId xmlns:a16="http://schemas.microsoft.com/office/drawing/2014/main" id="{65CD2AF0-32E4-3081-4DA0-38C89E9407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0273" y="1931989"/>
                <a:ext cx="503237" cy="503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14687EA-9C3B-DFFA-D1E0-B59182C65258}"/>
                  </a:ext>
                </a:extLst>
              </p:cNvPr>
              <p:cNvSpPr txBox="1"/>
              <p:nvPr/>
            </p:nvSpPr>
            <p:spPr>
              <a:xfrm>
                <a:off x="3419809" y="2374486"/>
                <a:ext cx="811658" cy="28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kern="0" dirty="0">
                    <a:solidFill>
                      <a:srgbClr val="4E83BE"/>
                    </a:solidFill>
                    <a:latin typeface="United Curriculum" panose="020B0604020202020204" charset="0"/>
                    <a:cs typeface="Arial" panose="020B0604020202020204" pitchFamily="34" charset="0"/>
                  </a:rPr>
                  <a:t>Earth</a:t>
                </a:r>
                <a:endParaRPr lang="en-GB" sz="1100" kern="0" dirty="0">
                  <a:solidFill>
                    <a:srgbClr val="4E83BE"/>
                  </a:solidFill>
                  <a:latin typeface="United Curriculum" panose="020B060402020202020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1ED5AD0-D024-170F-DF80-F3279BAFE169}"/>
                </a:ext>
              </a:extLst>
            </p:cNvPr>
            <p:cNvSpPr/>
            <p:nvPr/>
          </p:nvSpPr>
          <p:spPr>
            <a:xfrm rot="20717970">
              <a:off x="2572285" y="4576726"/>
              <a:ext cx="1107010" cy="337031"/>
            </a:xfrm>
            <a:prstGeom prst="ellipse">
              <a:avLst/>
            </a:prstGeom>
            <a:noFill/>
            <a:ln w="25400" cap="flat" cmpd="sng" algn="ctr">
              <a:solidFill>
                <a:srgbClr val="C35993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ed Curriculum" panose="020B060402020202020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E322C0-9A9D-573B-CADF-B8E605D97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39" b="95097" l="3990" r="96268">
                          <a14:foregroundMark x1="34749" y1="8774" x2="55727" y2="7097"/>
                          <a14:foregroundMark x1="55727" y1="7097" x2="74003" y2="12903"/>
                          <a14:foregroundMark x1="74003" y1="12903" x2="87902" y2="30839"/>
                          <a14:foregroundMark x1="87902" y1="30839" x2="92278" y2="45677"/>
                          <a14:foregroundMark x1="94208" y1="40258" x2="96268" y2="49290"/>
                          <a14:foregroundMark x1="61905" y1="5161" x2="40798" y2="5548"/>
                          <a14:foregroundMark x1="48906" y1="2839" x2="43887" y2="2839"/>
                          <a14:foregroundMark x1="8366" y1="32000" x2="7722" y2="53548"/>
                          <a14:foregroundMark x1="3990" y1="43613" x2="4247" y2="52645"/>
                          <a14:foregroundMark x1="34363" y1="91097" x2="48263" y2="94968"/>
                          <a14:foregroundMark x1="48263" y1="94968" x2="56242" y2="950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42893" y="4913070"/>
              <a:ext cx="126119" cy="12579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438A135-84EE-6076-E760-DAAFD6081DBE}"/>
                </a:ext>
              </a:extLst>
            </p:cNvPr>
            <p:cNvSpPr txBox="1"/>
            <p:nvPr/>
          </p:nvSpPr>
          <p:spPr>
            <a:xfrm>
              <a:off x="1308387" y="4221413"/>
              <a:ext cx="7565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United Curriculum" panose="020B0604020202020204" charset="0"/>
                  <a:cs typeface="Arial" panose="020B0604020202020204" pitchFamily="34" charset="0"/>
                </a:rPr>
                <a:t>Sun</a:t>
              </a:r>
              <a:endParaRPr lang="en-GB" sz="1100" kern="0" dirty="0">
                <a:solidFill>
                  <a:srgbClr val="000000"/>
                </a:solidFill>
                <a:latin typeface="United Curriculum" panose="020B060402020202020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20A73266-2715-CB68-EEA6-25C6F2329458}"/>
              </a:ext>
            </a:extLst>
          </p:cNvPr>
          <p:cNvSpPr txBox="1">
            <a:spLocks/>
          </p:cNvSpPr>
          <p:nvPr/>
        </p:nvSpPr>
        <p:spPr>
          <a:xfrm>
            <a:off x="65895" y="5258374"/>
            <a:ext cx="4238977" cy="76354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United Curricul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The Sun is at the centre of our solar system. This is known as the </a:t>
            </a:r>
            <a:r>
              <a:rPr lang="en-US" sz="1200" b="1" dirty="0"/>
              <a:t>heliocentric model</a:t>
            </a:r>
            <a:r>
              <a:rPr lang="en-US" sz="1200" dirty="0"/>
              <a:t>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The Earth orbits the Sun. It takes 365 ¼ days to do this.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The Moon orbits the Earth. It takes 28 days to do this.</a:t>
            </a:r>
            <a:endParaRPr lang="en-GB" sz="1200" dirty="0"/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BF42B7D3-836F-61CC-7A59-E7D8E2B614F5}"/>
              </a:ext>
            </a:extLst>
          </p:cNvPr>
          <p:cNvSpPr/>
          <p:nvPr/>
        </p:nvSpPr>
        <p:spPr>
          <a:xfrm flipH="1">
            <a:off x="4447524" y="3631112"/>
            <a:ext cx="5394480" cy="35761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Rotations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F6A29972-4BDD-EF58-8734-16772F431ED9}"/>
              </a:ext>
            </a:extLst>
          </p:cNvPr>
          <p:cNvSpPr txBox="1">
            <a:spLocks/>
          </p:cNvSpPr>
          <p:nvPr/>
        </p:nvSpPr>
        <p:spPr>
          <a:xfrm>
            <a:off x="4360054" y="4137666"/>
            <a:ext cx="2063514" cy="76354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United Curricul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Light from the Sun travels in straight lines, so only one half of the Earth can be in daylight at one time.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The Earth rotates on its axis (spins) once every 24 hours. This means we have 12-hour days and 12-hour nights.</a:t>
            </a:r>
            <a:endParaRPr lang="en-GB" sz="1200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74ECE3F-A372-C3AD-DD95-4456E21690A8}"/>
              </a:ext>
            </a:extLst>
          </p:cNvPr>
          <p:cNvGrpSpPr/>
          <p:nvPr/>
        </p:nvGrpSpPr>
        <p:grpSpPr>
          <a:xfrm>
            <a:off x="6396781" y="3991605"/>
            <a:ext cx="3743958" cy="1049691"/>
            <a:chOff x="3474101" y="3123377"/>
            <a:chExt cx="3743958" cy="104969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FA48BCE-434E-2940-38CB-57A30AADCF7B}"/>
                </a:ext>
              </a:extLst>
            </p:cNvPr>
            <p:cNvGrpSpPr/>
            <p:nvPr/>
          </p:nvGrpSpPr>
          <p:grpSpPr>
            <a:xfrm>
              <a:off x="3474101" y="3277788"/>
              <a:ext cx="3317705" cy="849386"/>
              <a:chOff x="217382" y="2213788"/>
              <a:chExt cx="3317705" cy="849386"/>
            </a:xfrm>
          </p:grpSpPr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A83C38E2-621A-95F8-9950-96770338B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556" l="5820" r="89418">
                            <a14:foregroundMark x1="46032" y1="90556" x2="57143" y2="88889"/>
                            <a14:foregroundMark x1="11736" y1="62222" x2="27513" y2="85000"/>
                            <a14:foregroundMark x1="11111" y1="63333" x2="10489" y2="62222"/>
                            <a14:foregroundMark x1="73016" y1="17778" x2="88360" y2="56111"/>
                            <a14:foregroundMark x1="88360" y1="34444" x2="85714" y2="65000"/>
                            <a14:backgroundMark x1="7407" y1="51667" x2="7407" y2="622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847" y="2225735"/>
                <a:ext cx="714260" cy="680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728637EC-4E0E-C648-F00B-7BA9DAFE4A22}"/>
                  </a:ext>
                </a:extLst>
              </p:cNvPr>
              <p:cNvSpPr/>
              <p:nvPr/>
            </p:nvSpPr>
            <p:spPr>
              <a:xfrm>
                <a:off x="217382" y="2272498"/>
                <a:ext cx="3215191" cy="65717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E83BE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ted Curriculum" panose="020B0604020202020204" charset="0"/>
                </a:endParaRPr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CE0E4DD5-EEFC-C863-5789-F70BDB9C6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8496">
                <a:off x="3061870" y="2366543"/>
                <a:ext cx="469081" cy="469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" name="Chord 114">
                <a:extLst>
                  <a:ext uri="{FF2B5EF4-FFF2-40B4-BE49-F238E27FC236}">
                    <a16:creationId xmlns:a16="http://schemas.microsoft.com/office/drawing/2014/main" id="{A2B332E0-BEAE-5211-298C-81A6377AA2BA}"/>
                  </a:ext>
                </a:extLst>
              </p:cNvPr>
              <p:cNvSpPr/>
              <p:nvPr/>
            </p:nvSpPr>
            <p:spPr>
              <a:xfrm rot="5400000">
                <a:off x="3066873" y="2367411"/>
                <a:ext cx="468428" cy="468000"/>
              </a:xfrm>
              <a:prstGeom prst="chord">
                <a:avLst>
                  <a:gd name="adj1" fmla="val 10422652"/>
                  <a:gd name="adj2" fmla="val 280034"/>
                </a:avLst>
              </a:prstGeom>
              <a:gradFill flip="none" rotWithShape="1">
                <a:gsLst>
                  <a:gs pos="0">
                    <a:sysClr val="windowText" lastClr="000000"/>
                  </a:gs>
                  <a:gs pos="100000">
                    <a:srgbClr val="565656">
                      <a:lumMod val="75000"/>
                      <a:alpha val="73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FC83CCFC-C8BE-2679-0D6B-B5F5AEBC35C6}"/>
                  </a:ext>
                </a:extLst>
              </p:cNvPr>
              <p:cNvGrpSpPr/>
              <p:nvPr/>
            </p:nvGrpSpPr>
            <p:grpSpPr>
              <a:xfrm>
                <a:off x="2068331" y="2213788"/>
                <a:ext cx="933524" cy="783496"/>
                <a:chOff x="2068331" y="2213788"/>
                <a:chExt cx="933524" cy="783496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EA265978-2B50-FAC9-8EC8-10C999646B8D}"/>
                    </a:ext>
                  </a:extLst>
                </p:cNvPr>
                <p:cNvGrpSpPr/>
                <p:nvPr/>
              </p:nvGrpSpPr>
              <p:grpSpPr>
                <a:xfrm>
                  <a:off x="2068331" y="2213788"/>
                  <a:ext cx="933524" cy="317364"/>
                  <a:chOff x="2068331" y="2213788"/>
                  <a:chExt cx="933524" cy="317364"/>
                </a:xfrm>
              </p:grpSpPr>
              <p:cxnSp>
                <p:nvCxnSpPr>
                  <p:cNvPr id="137" name="Straight Arrow Connector 136">
                    <a:extLst>
                      <a:ext uri="{FF2B5EF4-FFF2-40B4-BE49-F238E27FC236}">
                        <a16:creationId xmlns:a16="http://schemas.microsoft.com/office/drawing/2014/main" id="{C82A6274-D47B-E10D-D9D6-AB79ECFF85B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68331" y="2213788"/>
                    <a:ext cx="76018" cy="12577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8" name="Straight Arrow Connector 137">
                    <a:extLst>
                      <a:ext uri="{FF2B5EF4-FFF2-40B4-BE49-F238E27FC236}">
                        <a16:creationId xmlns:a16="http://schemas.microsoft.com/office/drawing/2014/main" id="{B1DB1733-979C-6799-B7EB-2F66846D3E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28876" y="2252309"/>
                    <a:ext cx="211340" cy="13733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9" name="Straight Arrow Connector 138">
                    <a:extLst>
                      <a:ext uri="{FF2B5EF4-FFF2-40B4-BE49-F238E27FC236}">
                        <a16:creationId xmlns:a16="http://schemas.microsoft.com/office/drawing/2014/main" id="{556A8362-AE4A-E199-1F61-A74248208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56428" y="2306248"/>
                    <a:ext cx="570608" cy="147145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0" name="Straight Arrow Connector 139">
                    <a:extLst>
                      <a:ext uri="{FF2B5EF4-FFF2-40B4-BE49-F238E27FC236}">
                        <a16:creationId xmlns:a16="http://schemas.microsoft.com/office/drawing/2014/main" id="{AB643BE8-1C8B-7039-BC02-75AA8D9D8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68720" y="2450406"/>
                    <a:ext cx="833135" cy="8074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5B7CD15B-ED0B-2B50-D44C-016D76F2D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754" y="2601084"/>
                  <a:ext cx="829101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D17E3F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B731C7E3-07B1-A919-4537-351A9B66A176}"/>
                    </a:ext>
                  </a:extLst>
                </p:cNvPr>
                <p:cNvGrpSpPr/>
                <p:nvPr/>
              </p:nvGrpSpPr>
              <p:grpSpPr>
                <a:xfrm flipV="1">
                  <a:off x="2068331" y="2679920"/>
                  <a:ext cx="933524" cy="317364"/>
                  <a:chOff x="2068331" y="2213788"/>
                  <a:chExt cx="933524" cy="317364"/>
                </a:xfrm>
              </p:grpSpPr>
              <p:cxnSp>
                <p:nvCxnSpPr>
                  <p:cNvPr id="133" name="Straight Arrow Connector 132">
                    <a:extLst>
                      <a:ext uri="{FF2B5EF4-FFF2-40B4-BE49-F238E27FC236}">
                        <a16:creationId xmlns:a16="http://schemas.microsoft.com/office/drawing/2014/main" id="{E0DDB8B1-185A-6FCF-4F66-D97BCDF54B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68331" y="2213788"/>
                    <a:ext cx="76018" cy="12577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4" name="Straight Arrow Connector 133">
                    <a:extLst>
                      <a:ext uri="{FF2B5EF4-FFF2-40B4-BE49-F238E27FC236}">
                        <a16:creationId xmlns:a16="http://schemas.microsoft.com/office/drawing/2014/main" id="{EF477AF6-7BC4-8365-7AC3-DA55E8638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28876" y="2252309"/>
                    <a:ext cx="211340" cy="13733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5" name="Straight Arrow Connector 134">
                    <a:extLst>
                      <a:ext uri="{FF2B5EF4-FFF2-40B4-BE49-F238E27FC236}">
                        <a16:creationId xmlns:a16="http://schemas.microsoft.com/office/drawing/2014/main" id="{48AAF151-3056-306B-5A19-105766F53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56428" y="2306248"/>
                    <a:ext cx="570608" cy="147145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6" name="Straight Arrow Connector 135">
                    <a:extLst>
                      <a:ext uri="{FF2B5EF4-FFF2-40B4-BE49-F238E27FC236}">
                        <a16:creationId xmlns:a16="http://schemas.microsoft.com/office/drawing/2014/main" id="{019940D2-17E3-3C30-E85E-5BBB07AFAD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68720" y="2450406"/>
                    <a:ext cx="833135" cy="8074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D9FC7FC-2F6F-D3D5-80CD-EF087667C817}"/>
                  </a:ext>
                </a:extLst>
              </p:cNvPr>
              <p:cNvGrpSpPr/>
              <p:nvPr/>
            </p:nvGrpSpPr>
            <p:grpSpPr>
              <a:xfrm flipH="1">
                <a:off x="588459" y="2231027"/>
                <a:ext cx="933524" cy="783496"/>
                <a:chOff x="2068331" y="2213788"/>
                <a:chExt cx="933524" cy="783496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C98AAB1E-C08C-B81F-C026-D5C6ECE07CDB}"/>
                    </a:ext>
                  </a:extLst>
                </p:cNvPr>
                <p:cNvGrpSpPr/>
                <p:nvPr/>
              </p:nvGrpSpPr>
              <p:grpSpPr>
                <a:xfrm>
                  <a:off x="2068331" y="2213788"/>
                  <a:ext cx="933524" cy="317364"/>
                  <a:chOff x="2068331" y="2213788"/>
                  <a:chExt cx="933524" cy="317364"/>
                </a:xfrm>
              </p:grpSpPr>
              <p:cxnSp>
                <p:nvCxnSpPr>
                  <p:cNvPr id="126" name="Straight Arrow Connector 125">
                    <a:extLst>
                      <a:ext uri="{FF2B5EF4-FFF2-40B4-BE49-F238E27FC236}">
                        <a16:creationId xmlns:a16="http://schemas.microsoft.com/office/drawing/2014/main" id="{7C688B89-D161-858C-5940-F7B65AB986C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68331" y="2213788"/>
                    <a:ext cx="76018" cy="12577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7" name="Straight Arrow Connector 126">
                    <a:extLst>
                      <a:ext uri="{FF2B5EF4-FFF2-40B4-BE49-F238E27FC236}">
                        <a16:creationId xmlns:a16="http://schemas.microsoft.com/office/drawing/2014/main" id="{B1E19FDB-738E-F4F0-9D63-0BAA6E8674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28876" y="2252309"/>
                    <a:ext cx="211340" cy="13733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8" name="Straight Arrow Connector 127">
                    <a:extLst>
                      <a:ext uri="{FF2B5EF4-FFF2-40B4-BE49-F238E27FC236}">
                        <a16:creationId xmlns:a16="http://schemas.microsoft.com/office/drawing/2014/main" id="{8FD656AD-22BB-F20D-4C66-37C2790E2A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56428" y="2306248"/>
                    <a:ext cx="570608" cy="147145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9" name="Straight Arrow Connector 128">
                    <a:extLst>
                      <a:ext uri="{FF2B5EF4-FFF2-40B4-BE49-F238E27FC236}">
                        <a16:creationId xmlns:a16="http://schemas.microsoft.com/office/drawing/2014/main" id="{C5AC9C13-FB1D-9636-C7F3-62DAB4FB30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68720" y="2450406"/>
                    <a:ext cx="833135" cy="8074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E92E7E8E-1154-7978-CF9C-6A67CFF90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754" y="2601084"/>
                  <a:ext cx="829101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D17E3F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1E9AC378-8F51-E8F6-57A6-655987D98FA5}"/>
                    </a:ext>
                  </a:extLst>
                </p:cNvPr>
                <p:cNvGrpSpPr/>
                <p:nvPr/>
              </p:nvGrpSpPr>
              <p:grpSpPr>
                <a:xfrm flipV="1">
                  <a:off x="2068331" y="2679920"/>
                  <a:ext cx="933524" cy="317364"/>
                  <a:chOff x="2068331" y="2213788"/>
                  <a:chExt cx="933524" cy="317364"/>
                </a:xfrm>
              </p:grpSpPr>
              <p:cxnSp>
                <p:nvCxnSpPr>
                  <p:cNvPr id="122" name="Straight Arrow Connector 121">
                    <a:extLst>
                      <a:ext uri="{FF2B5EF4-FFF2-40B4-BE49-F238E27FC236}">
                        <a16:creationId xmlns:a16="http://schemas.microsoft.com/office/drawing/2014/main" id="{4F14B6A7-3133-762A-AE07-8EDCA3FE417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68331" y="2213788"/>
                    <a:ext cx="76018" cy="12577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3" name="Straight Arrow Connector 122">
                    <a:extLst>
                      <a:ext uri="{FF2B5EF4-FFF2-40B4-BE49-F238E27FC236}">
                        <a16:creationId xmlns:a16="http://schemas.microsoft.com/office/drawing/2014/main" id="{E5442AF9-0110-970E-1394-9E0DD1967C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28876" y="2252309"/>
                    <a:ext cx="211340" cy="13733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4" name="Straight Arrow Connector 123">
                    <a:extLst>
                      <a:ext uri="{FF2B5EF4-FFF2-40B4-BE49-F238E27FC236}">
                        <a16:creationId xmlns:a16="http://schemas.microsoft.com/office/drawing/2014/main" id="{ADC20F41-2BA0-BAAC-6425-59D99B2EE2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56428" y="2306248"/>
                    <a:ext cx="570608" cy="147145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B8F77195-D2A9-93A5-307E-34706E6D90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68720" y="2450406"/>
                    <a:ext cx="833135" cy="8074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D17E3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9386916-0A0A-6FF7-6FB4-CEF6D62DD852}"/>
                  </a:ext>
                </a:extLst>
              </p:cNvPr>
              <p:cNvSpPr txBox="1"/>
              <p:nvPr/>
            </p:nvSpPr>
            <p:spPr>
              <a:xfrm>
                <a:off x="2740022" y="2816953"/>
                <a:ext cx="7382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17E3F"/>
                    </a:solidFill>
                    <a:effectLst/>
                    <a:uLnTx/>
                    <a:uFillTx/>
                    <a:latin typeface="United Curriculum" panose="020B0604020202020204" charset="0"/>
                    <a:ea typeface="Roboto" panose="02000000000000000000" pitchFamily="2" charset="0"/>
                    <a:cs typeface="Roboto" panose="02000000000000000000" pitchFamily="2" charset="0"/>
                  </a:rPr>
                  <a:t>light</a:t>
                </a:r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077CAA6-53CC-7457-FE0E-F6B587F902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1503" y="3260244"/>
              <a:ext cx="126058" cy="803999"/>
            </a:xfrm>
            <a:prstGeom prst="line">
              <a:avLst/>
            </a:prstGeom>
            <a:noFill/>
            <a:ln w="28575" cap="flat" cmpd="sng" algn="ctr">
              <a:solidFill>
                <a:srgbClr val="8262A6"/>
              </a:solidFill>
              <a:prstDash val="solid"/>
              <a:miter lim="800000"/>
            </a:ln>
            <a:effectLst/>
          </p:spPr>
        </p:cxnSp>
        <p:pic>
          <p:nvPicPr>
            <p:cNvPr id="110" name="Graphic 109" descr="Line arrow: Rotate left with solid fill">
              <a:extLst>
                <a:ext uri="{FF2B5EF4-FFF2-40B4-BE49-F238E27FC236}">
                  <a16:creationId xmlns:a16="http://schemas.microsoft.com/office/drawing/2014/main" id="{74F9FA64-74CB-1487-8457-BDB5DB731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4385617">
              <a:off x="6525547" y="3082500"/>
              <a:ext cx="263636" cy="345389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95D130A-6F13-826B-807B-31332620CA65}"/>
                </a:ext>
              </a:extLst>
            </p:cNvPr>
            <p:cNvSpPr txBox="1"/>
            <p:nvPr/>
          </p:nvSpPr>
          <p:spPr>
            <a:xfrm>
              <a:off x="6479844" y="3926847"/>
              <a:ext cx="7382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262A6"/>
                  </a:solidFill>
                  <a:effectLst/>
                  <a:uLnTx/>
                  <a:uFillTx/>
                  <a:latin typeface="United Curriculum" panose="020B0604020202020204" charset="0"/>
                  <a:ea typeface="Roboto" panose="02000000000000000000" pitchFamily="2" charset="0"/>
                  <a:cs typeface="Roboto" panose="02000000000000000000" pitchFamily="2" charset="0"/>
                </a:rPr>
                <a:t>axis</a:t>
              </a:r>
            </a:p>
          </p:txBody>
        </p:sp>
      </p:grpSp>
      <p:sp>
        <p:nvSpPr>
          <p:cNvPr id="141" name="Rectangle 11">
            <a:extLst>
              <a:ext uri="{FF2B5EF4-FFF2-40B4-BE49-F238E27FC236}">
                <a16:creationId xmlns:a16="http://schemas.microsoft.com/office/drawing/2014/main" id="{878092F5-D102-D7C0-2595-F2A3767C7C8A}"/>
              </a:ext>
            </a:extLst>
          </p:cNvPr>
          <p:cNvSpPr/>
          <p:nvPr/>
        </p:nvSpPr>
        <p:spPr>
          <a:xfrm flipH="1">
            <a:off x="6626810" y="5211270"/>
            <a:ext cx="3215192" cy="35761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 Zones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5F11B5A-8606-C674-6920-0BBF2510892D}"/>
              </a:ext>
            </a:extLst>
          </p:cNvPr>
          <p:cNvSpPr txBox="1">
            <a:spLocks/>
          </p:cNvSpPr>
          <p:nvPr/>
        </p:nvSpPr>
        <p:spPr>
          <a:xfrm>
            <a:off x="6549313" y="5578797"/>
            <a:ext cx="3356686" cy="76354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United Curricul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200" dirty="0"/>
              <a:t>The Earth has 24 different time zones, split by imaginary lines called meridians. Each zone is a number of hours ahead or behind time in London.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ED882-D9C7-FC29-89C2-F798C159DCF0}"/>
              </a:ext>
            </a:extLst>
          </p:cNvPr>
          <p:cNvSpPr txBox="1"/>
          <p:nvPr/>
        </p:nvSpPr>
        <p:spPr>
          <a:xfrm>
            <a:off x="753853" y="6588637"/>
            <a:ext cx="28630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7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‘Spiral galaxy’ (</a:t>
            </a:r>
            <a:r>
              <a:rPr lang="en-GB" sz="7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r>
              <a:rPr lang="en-GB" sz="7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by ESA/Hubble </a:t>
            </a:r>
          </a:p>
        </p:txBody>
      </p:sp>
    </p:spTree>
    <p:extLst>
      <p:ext uri="{BB962C8B-B14F-4D97-AF65-F5344CB8AC3E}">
        <p14:creationId xmlns:p14="http://schemas.microsoft.com/office/powerpoint/2010/main" val="31694191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7cdbce52-7c58-4c49-97cb-d953267058b2">
      <Terms xmlns="http://schemas.microsoft.com/office/infopath/2007/PartnerControls"/>
    </lcf76f155ced4ddcb4097134ff3c332f>
    <SharedWithUsers xmlns="84283a62-dbf0-4bf3-9286-04d2ea05a3a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0FA9DF-6DA5-473F-8D3A-5FFCC1256474}"/>
</file>

<file path=customXml/itemProps2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0F8DA-C4FB-4450-BACC-F5A742E79B9F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bd16e5ec-bc09-46c2-b8b3-4338badcf7f0"/>
    <ds:schemaRef ds:uri="http://purl.org/dc/elements/1.1/"/>
    <ds:schemaRef ds:uri="http://schemas.openxmlformats.org/package/2006/metadata/core-properties"/>
    <ds:schemaRef ds:uri="d30823e6-3702-4941-af94-3ad4b935a5a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4d068aa-090e-4f55-a950-b1b95cea1c6b}" enabled="0" method="" siteId="{a4d068aa-090e-4f55-a950-b1b95cea1c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343</Words>
  <Application>Microsoft Office PowerPoint</Application>
  <PresentationFormat>A4 Paper (210x297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Arial</vt:lpstr>
      <vt:lpstr>United Curriculum</vt:lpstr>
      <vt:lpstr>Calibri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Quinn</dc:creator>
  <cp:lastModifiedBy>Proofed</cp:lastModifiedBy>
  <cp:revision>21</cp:revision>
  <dcterms:created xsi:type="dcterms:W3CDTF">2021-04-22T13:12:58Z</dcterms:created>
  <dcterms:modified xsi:type="dcterms:W3CDTF">2024-09-20T10:29:20Z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  <property fmtid="{D5CDD505-2E9C-101B-9397-08002B2CF9AE}" pid="4" name="Order">
    <vt:r8>2214100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