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84" r:id="rId4"/>
  </p:sldMasterIdLst>
  <p:notesMasterIdLst>
    <p:notesMasterId r:id="rId6"/>
  </p:notesMasterIdLst>
  <p:sldIdLst>
    <p:sldId id="260" r:id="rId5"/>
  </p:sldIdLst>
  <p:sldSz cx="9906000" cy="6858000" type="A4"/>
  <p:notesSz cx="7104063" cy="10234613"/>
  <p:embeddedFontLst>
    <p:embeddedFont>
      <p:font typeface="United Curriculum" panose="020B0604020202020204" charset="0"/>
      <p:regular r:id="rId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8A442"/>
    <a:srgbClr val="CAC3DF"/>
    <a:srgbClr val="553F6D"/>
    <a:srgbClr val="D7D1E7"/>
    <a:srgbClr val="99B567"/>
    <a:srgbClr val="335A85"/>
    <a:srgbClr val="FFFFEF"/>
    <a:srgbClr val="FFFFFF"/>
    <a:srgbClr val="4E83BE"/>
    <a:srgbClr val="C2D6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44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font" Target="fonts/font1.fntdata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CE204B5A-DF1A-422B-8E34-C818CF8FD4D7}" type="datetimeFigureOut">
              <a:rPr lang="en-GB" smtClean="0"/>
              <a:t>02/09/2024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57275" y="1279525"/>
            <a:ext cx="4989513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D2A9E722-A5C7-4E09-A010-6385BADDE2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478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cs typeface="Calibri"/>
              </a:rPr>
              <a:t>Magnets – </a:t>
            </a:r>
            <a:r>
              <a:rPr lang="en-US" b="0" dirty="0">
                <a:cs typeface="Calibri"/>
              </a:rPr>
              <a:t>United Learning</a:t>
            </a:r>
          </a:p>
          <a:p>
            <a:r>
              <a:rPr lang="en-US" b="1" dirty="0">
                <a:cs typeface="Calibri"/>
              </a:rPr>
              <a:t>Car – </a:t>
            </a:r>
            <a:r>
              <a:rPr lang="en-US" b="0" dirty="0">
                <a:cs typeface="Calibri"/>
              </a:rPr>
              <a:t>PowerPoint icon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A9E722-A5C7-4E09-A010-6385BADDE22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528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DCD5CFC4-DDB0-4A8F-8826-459EC8D33B25}"/>
              </a:ext>
            </a:extLst>
          </p:cNvPr>
          <p:cNvSpPr/>
          <p:nvPr userDrawn="1"/>
        </p:nvSpPr>
        <p:spPr>
          <a:xfrm>
            <a:off x="51752" y="251607"/>
            <a:ext cx="5735161" cy="560243"/>
          </a:xfrm>
          <a:custGeom>
            <a:avLst/>
            <a:gdLst>
              <a:gd name="connsiteX0" fmla="*/ 0 w 6901416"/>
              <a:gd name="connsiteY0" fmla="*/ 0 h 866547"/>
              <a:gd name="connsiteX1" fmla="*/ 690141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5569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3664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754730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01416" h="866547">
                <a:moveTo>
                  <a:pt x="0" y="0"/>
                </a:moveTo>
                <a:lnTo>
                  <a:pt x="6754730" y="0"/>
                </a:lnTo>
                <a:lnTo>
                  <a:pt x="6901416" y="866547"/>
                </a:lnTo>
                <a:lnTo>
                  <a:pt x="0" y="86654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8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AAF83A-78B8-4001-B289-042650F96E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1346" y="269363"/>
            <a:ext cx="5603323" cy="54248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b="1" spc="100" baseline="0">
                <a:latin typeface="United Curriculum" pitchFamily="2" charset="0"/>
              </a:defRPr>
            </a:lvl1pPr>
          </a:lstStyle>
          <a:p>
            <a:pPr lvl="0"/>
            <a:r>
              <a:rPr lang="en-US" dirty="0"/>
              <a:t>[Title of unit here]</a:t>
            </a:r>
            <a:endParaRPr lang="en-GB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C1E0A99-80F9-49A7-B52E-ACE5D31537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1346" y="1948722"/>
            <a:ext cx="5603323" cy="38610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None/>
              <a:defRPr sz="1400" b="0" spc="0" baseline="0">
                <a:latin typeface="United Curriculum" pitchFamily="2" charset="0"/>
              </a:defRPr>
            </a:lvl1pPr>
          </a:lstStyle>
          <a:p>
            <a:pPr lvl="0"/>
            <a:r>
              <a:rPr lang="en-US" dirty="0"/>
              <a:t>Text box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8090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0F92058-8AAF-4ECA-9A9A-D3F6257BE0A9}"/>
              </a:ext>
            </a:extLst>
          </p:cNvPr>
          <p:cNvSpPr/>
          <p:nvPr userDrawn="1"/>
        </p:nvSpPr>
        <p:spPr>
          <a:xfrm>
            <a:off x="49939" y="50141"/>
            <a:ext cx="9806122" cy="652821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2984C4A-A5D2-4617-843C-1F63552727CE}"/>
              </a:ext>
            </a:extLst>
          </p:cNvPr>
          <p:cNvGrpSpPr/>
          <p:nvPr userDrawn="1"/>
        </p:nvGrpSpPr>
        <p:grpSpPr>
          <a:xfrm>
            <a:off x="-746166" y="6217602"/>
            <a:ext cx="1555380" cy="1321435"/>
            <a:chOff x="-746166" y="6217602"/>
            <a:chExt cx="1555380" cy="1321435"/>
          </a:xfrm>
        </p:grpSpPr>
        <p:sp>
          <p:nvSpPr>
            <p:cNvPr id="16" name="Arc 15">
              <a:extLst>
                <a:ext uri="{FF2B5EF4-FFF2-40B4-BE49-F238E27FC236}">
                  <a16:creationId xmlns:a16="http://schemas.microsoft.com/office/drawing/2014/main" id="{01182683-9D42-42D0-9602-36D469B9729E}"/>
                </a:ext>
              </a:extLst>
            </p:cNvPr>
            <p:cNvSpPr/>
            <p:nvPr userDrawn="1"/>
          </p:nvSpPr>
          <p:spPr>
            <a:xfrm>
              <a:off x="-746166" y="6217602"/>
              <a:ext cx="1555380" cy="1321435"/>
            </a:xfrm>
            <a:prstGeom prst="arc">
              <a:avLst>
                <a:gd name="adj1" fmla="val 16252508"/>
                <a:gd name="adj2" fmla="val 20226505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square" rtlCol="0" anchor="ctr">
              <a:noAutofit/>
            </a:bodyPr>
            <a:lstStyle/>
            <a:p>
              <a:endParaRPr lang="en-GB" sz="180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FE93BA2-1701-400C-9A06-E03063623C2F}"/>
                </a:ext>
              </a:extLst>
            </p:cNvPr>
            <p:cNvSpPr/>
            <p:nvPr userDrawn="1"/>
          </p:nvSpPr>
          <p:spPr>
            <a:xfrm>
              <a:off x="6125" y="6227445"/>
              <a:ext cx="45719" cy="876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1" name="Picture 20" descr="Shape&#10;&#10;Description automatically generated with medium confidence">
            <a:extLst>
              <a:ext uri="{FF2B5EF4-FFF2-40B4-BE49-F238E27FC236}">
                <a16:creationId xmlns:a16="http://schemas.microsoft.com/office/drawing/2014/main" id="{E9F49053-895A-469C-83C4-4142EFBB233B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9" y="6388663"/>
            <a:ext cx="560705" cy="37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420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2C3DDFE-830A-496A-8534-C26325574A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346" y="269363"/>
            <a:ext cx="5603323" cy="497928"/>
          </a:xfrm>
        </p:spPr>
        <p:txBody>
          <a:bodyPr/>
          <a:lstStyle/>
          <a:p>
            <a:r>
              <a:rPr lang="en-US" dirty="0"/>
              <a:t>Magnetism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9CED2F-6396-4A56-87B1-44D0004CE2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0424" y="1333186"/>
            <a:ext cx="5754245" cy="1006282"/>
          </a:xfrm>
        </p:spPr>
        <p:txBody>
          <a:bodyPr anchor="t"/>
          <a:lstStyle/>
          <a:p>
            <a:r>
              <a:rPr lang="en-US" dirty="0"/>
              <a:t>Magnetism is a force that is exerted by a magnet. </a:t>
            </a:r>
          </a:p>
          <a:p>
            <a:r>
              <a:rPr lang="en-US" dirty="0"/>
              <a:t>Stronger magnets can lift heavier objects and attract magnetic objects that are further away.</a:t>
            </a:r>
            <a:endParaRPr lang="en-GB" dirty="0"/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D1DA3C3D-04F5-45BD-8B36-80EAF89FC1CD}"/>
              </a:ext>
            </a:extLst>
          </p:cNvPr>
          <p:cNvSpPr/>
          <p:nvPr/>
        </p:nvSpPr>
        <p:spPr>
          <a:xfrm>
            <a:off x="117694" y="964886"/>
            <a:ext cx="5603323" cy="368300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24000">
              <a:lnSpc>
                <a:spcPts val="1800"/>
              </a:lnSpc>
              <a:spcAft>
                <a:spcPts val="800"/>
              </a:spcAft>
            </a:pPr>
            <a:r>
              <a:rPr lang="en-US" sz="1600" b="1" dirty="0">
                <a:effectLst/>
                <a:latin typeface="United Curriculum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What is magnetism?</a:t>
            </a:r>
            <a:endParaRPr lang="en-GB" sz="105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 Box 1">
            <a:extLst>
              <a:ext uri="{FF2B5EF4-FFF2-40B4-BE49-F238E27FC236}">
                <a16:creationId xmlns:a16="http://schemas.microsoft.com/office/drawing/2014/main" id="{FBED5F2C-32EF-4D85-B8A9-3AD9286B86E2}"/>
              </a:ext>
            </a:extLst>
          </p:cNvPr>
          <p:cNvSpPr txBox="1">
            <a:spLocks/>
          </p:cNvSpPr>
          <p:nvPr/>
        </p:nvSpPr>
        <p:spPr>
          <a:xfrm>
            <a:off x="4626927" y="6578480"/>
            <a:ext cx="5279073" cy="281305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US" sz="1000" b="1" kern="1200" dirty="0">
                <a:solidFill>
                  <a:srgbClr val="000000"/>
                </a:solidFill>
                <a:effectLst/>
                <a:latin typeface="United Curriculum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Physics | Year </a:t>
            </a:r>
            <a:r>
              <a:rPr lang="en-US" sz="1000" b="1" dirty="0">
                <a:solidFill>
                  <a:srgbClr val="000000"/>
                </a:solidFill>
                <a:latin typeface="United Curriculum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1000" b="1" kern="1200" dirty="0">
                <a:solidFill>
                  <a:srgbClr val="000000"/>
                </a:solidFill>
                <a:effectLst/>
                <a:latin typeface="United Curriculum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sz="1000" b="1" dirty="0">
                <a:solidFill>
                  <a:srgbClr val="000000"/>
                </a:solidFill>
                <a:latin typeface="United Curriculum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Summer</a:t>
            </a:r>
            <a:r>
              <a:rPr lang="en-US" sz="1000" b="1" kern="1200" dirty="0">
                <a:solidFill>
                  <a:srgbClr val="000000"/>
                </a:solidFill>
                <a:effectLst/>
                <a:latin typeface="United Curriculum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Term | </a:t>
            </a:r>
            <a:r>
              <a:rPr lang="en-US" sz="1000" kern="1200" dirty="0">
                <a:solidFill>
                  <a:srgbClr val="000000"/>
                </a:solidFill>
                <a:effectLst/>
                <a:latin typeface="United Curriculum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Knowledge Organiser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US" sz="1000" b="1" kern="1200" dirty="0">
                <a:solidFill>
                  <a:srgbClr val="000000"/>
                </a:solidFill>
                <a:effectLst/>
                <a:latin typeface="United Curriculum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1C5711F9-BEE4-44D5-ADBB-48A09292FAD8}"/>
              </a:ext>
            </a:extLst>
          </p:cNvPr>
          <p:cNvSpPr/>
          <p:nvPr/>
        </p:nvSpPr>
        <p:spPr>
          <a:xfrm>
            <a:off x="117695" y="2323955"/>
            <a:ext cx="5603322" cy="368300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24000">
              <a:lnSpc>
                <a:spcPts val="1800"/>
              </a:lnSpc>
              <a:spcAft>
                <a:spcPts val="800"/>
              </a:spcAft>
            </a:pPr>
            <a:r>
              <a:rPr lang="en-US" sz="1600" b="1" dirty="0">
                <a:effectLst/>
                <a:latin typeface="United Curriculum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Repel or attract?</a:t>
            </a:r>
            <a:endParaRPr lang="en-GB" sz="105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3684580-CCDE-44EE-8EEC-E5F956D76349}"/>
              </a:ext>
            </a:extLst>
          </p:cNvPr>
          <p:cNvSpPr txBox="1">
            <a:spLocks/>
          </p:cNvSpPr>
          <p:nvPr/>
        </p:nvSpPr>
        <p:spPr>
          <a:xfrm>
            <a:off x="50424" y="3657378"/>
            <a:ext cx="5603323" cy="386106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b="0" kern="1200" spc="0" baseline="0">
                <a:solidFill>
                  <a:schemeClr val="tx1"/>
                </a:solidFill>
                <a:latin typeface="ABeeZee" panose="020000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latin typeface="United Curriculum" pitchFamily="2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ECCF58B-418F-4B5F-A9EB-AD5C071CE834}"/>
              </a:ext>
            </a:extLst>
          </p:cNvPr>
          <p:cNvSpPr txBox="1">
            <a:spLocks/>
          </p:cNvSpPr>
          <p:nvPr/>
        </p:nvSpPr>
        <p:spPr>
          <a:xfrm>
            <a:off x="33475" y="2687239"/>
            <a:ext cx="5861233" cy="2588864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b="0" kern="1200" spc="0" baseline="0">
                <a:solidFill>
                  <a:schemeClr val="tx1"/>
                </a:solidFill>
                <a:latin typeface="ABeeZee" panose="020000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United Curriculum" pitchFamily="2" charset="0"/>
              </a:rPr>
              <a:t>A magnet consists of two poles: the north pole and the south pole.</a:t>
            </a:r>
          </a:p>
          <a:p>
            <a:r>
              <a:rPr lang="en-US" dirty="0">
                <a:latin typeface="United Curriculum" pitchFamily="2" charset="0"/>
              </a:rPr>
              <a:t>There is an </a:t>
            </a:r>
            <a:r>
              <a:rPr lang="en-US" b="1" dirty="0">
                <a:latin typeface="United Curriculum" pitchFamily="2" charset="0"/>
              </a:rPr>
              <a:t>attractive</a:t>
            </a:r>
            <a:r>
              <a:rPr lang="en-US" dirty="0">
                <a:latin typeface="United Curriculum" pitchFamily="2" charset="0"/>
              </a:rPr>
              <a:t> force between the </a:t>
            </a:r>
            <a:r>
              <a:rPr lang="en-US" b="1" dirty="0">
                <a:latin typeface="United Curriculum" pitchFamily="2" charset="0"/>
              </a:rPr>
              <a:t>opposite</a:t>
            </a:r>
            <a:r>
              <a:rPr lang="en-US" dirty="0">
                <a:latin typeface="United Curriculum" pitchFamily="2" charset="0"/>
              </a:rPr>
              <a:t> poles of two magnets. You can feel the magnets pulling towards each other.</a:t>
            </a:r>
          </a:p>
          <a:p>
            <a:endParaRPr lang="en-US" dirty="0">
              <a:latin typeface="United Curriculum" pitchFamily="2" charset="0"/>
            </a:endParaRPr>
          </a:p>
          <a:p>
            <a:endParaRPr lang="en-US" dirty="0">
              <a:latin typeface="United Curriculum" pitchFamily="2" charset="0"/>
            </a:endParaRPr>
          </a:p>
          <a:p>
            <a:r>
              <a:rPr lang="en-US" dirty="0">
                <a:latin typeface="United Curriculum" pitchFamily="2" charset="0"/>
              </a:rPr>
              <a:t>There is a </a:t>
            </a:r>
            <a:r>
              <a:rPr lang="en-US" b="1" dirty="0">
                <a:latin typeface="United Curriculum" pitchFamily="2" charset="0"/>
              </a:rPr>
              <a:t>repulsion</a:t>
            </a:r>
            <a:r>
              <a:rPr lang="en-US" dirty="0">
                <a:latin typeface="United Curriculum" pitchFamily="2" charset="0"/>
              </a:rPr>
              <a:t> force between the </a:t>
            </a:r>
            <a:r>
              <a:rPr lang="en-US" b="1" dirty="0">
                <a:latin typeface="United Curriculum" pitchFamily="2" charset="0"/>
              </a:rPr>
              <a:t>same</a:t>
            </a:r>
            <a:r>
              <a:rPr lang="en-US" dirty="0">
                <a:latin typeface="United Curriculum" pitchFamily="2" charset="0"/>
              </a:rPr>
              <a:t> poles of two magnets. You can feel the magnets pushing away from each other.</a:t>
            </a:r>
            <a:endParaRPr lang="en-GB" dirty="0">
              <a:latin typeface="United Curriculum" pitchFamily="2" charset="0"/>
            </a:endParaRP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CCDF8824-9066-4D6E-ACEE-5804739194B3}"/>
              </a:ext>
            </a:extLst>
          </p:cNvPr>
          <p:cNvSpPr/>
          <p:nvPr/>
        </p:nvSpPr>
        <p:spPr>
          <a:xfrm flipH="1">
            <a:off x="5894707" y="526195"/>
            <a:ext cx="3901173" cy="362529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44145">
              <a:lnSpc>
                <a:spcPts val="1800"/>
              </a:lnSpc>
              <a:spcAft>
                <a:spcPts val="800"/>
              </a:spcAft>
            </a:pPr>
            <a:r>
              <a:rPr lang="en-US" sz="1600" b="1" dirty="0">
                <a:latin typeface="United Curriculum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Contact and non-contact forces</a:t>
            </a:r>
            <a:endParaRPr lang="en-GB" sz="105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 descr="Chart, shape, treemap chart&#10;&#10;Description automatically generated">
            <a:extLst>
              <a:ext uri="{FF2B5EF4-FFF2-40B4-BE49-F238E27FC236}">
                <a16:creationId xmlns:a16="http://schemas.microsoft.com/office/drawing/2014/main" id="{5FAF1AD7-2EB1-4DB5-99B5-64F4068F68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27" y="3723679"/>
            <a:ext cx="1463011" cy="482214"/>
          </a:xfrm>
          <a:prstGeom prst="rect">
            <a:avLst/>
          </a:prstGeom>
        </p:spPr>
      </p:pic>
      <p:pic>
        <p:nvPicPr>
          <p:cNvPr id="14" name="Picture 13" descr="Chart, shape, treemap chart&#10;&#10;Description automatically generated">
            <a:extLst>
              <a:ext uri="{FF2B5EF4-FFF2-40B4-BE49-F238E27FC236}">
                <a16:creationId xmlns:a16="http://schemas.microsoft.com/office/drawing/2014/main" id="{31E6F7DF-3885-456A-8750-D746A9861E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716" y="4890120"/>
            <a:ext cx="1463011" cy="48221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8723C27-45DE-4DFB-8BC9-C6E676121A46}"/>
              </a:ext>
            </a:extLst>
          </p:cNvPr>
          <p:cNvSpPr txBox="1"/>
          <p:nvPr/>
        </p:nvSpPr>
        <p:spPr>
          <a:xfrm>
            <a:off x="2024911" y="3752750"/>
            <a:ext cx="1136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United Curriculum" pitchFamily="2" charset="0"/>
              </a:rPr>
              <a:t>attract</a:t>
            </a:r>
            <a:endParaRPr lang="en-GB" b="1" dirty="0">
              <a:latin typeface="United Curriculum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7ED97B-188F-4B30-8191-26DD6BE5179D}"/>
              </a:ext>
            </a:extLst>
          </p:cNvPr>
          <p:cNvSpPr txBox="1"/>
          <p:nvPr/>
        </p:nvSpPr>
        <p:spPr>
          <a:xfrm>
            <a:off x="2039856" y="4917177"/>
            <a:ext cx="1136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United Curriculum" pitchFamily="2" charset="0"/>
              </a:rPr>
              <a:t>repel</a:t>
            </a:r>
            <a:endParaRPr lang="en-GB" b="1" dirty="0">
              <a:latin typeface="United Curriculum" pitchFamily="2" charset="0"/>
            </a:endParaRPr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C55169DA-7584-4DE5-83E2-50321DADBFBD}"/>
              </a:ext>
            </a:extLst>
          </p:cNvPr>
          <p:cNvSpPr/>
          <p:nvPr/>
        </p:nvSpPr>
        <p:spPr>
          <a:xfrm>
            <a:off x="117694" y="5483781"/>
            <a:ext cx="5536053" cy="369332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24000">
              <a:lnSpc>
                <a:spcPts val="1800"/>
              </a:lnSpc>
              <a:spcAft>
                <a:spcPts val="800"/>
              </a:spcAft>
            </a:pPr>
            <a:r>
              <a:rPr lang="en-US" sz="1600" b="1" dirty="0">
                <a:latin typeface="United Curriculum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Magnetic materials?</a:t>
            </a:r>
            <a:endParaRPr lang="en-GB" sz="105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266C969C-3238-495B-821F-FF6337585D75}"/>
              </a:ext>
            </a:extLst>
          </p:cNvPr>
          <p:cNvSpPr txBox="1">
            <a:spLocks/>
          </p:cNvSpPr>
          <p:nvPr/>
        </p:nvSpPr>
        <p:spPr>
          <a:xfrm>
            <a:off x="732779" y="5991725"/>
            <a:ext cx="4975895" cy="386106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b="0" kern="1200" spc="0" baseline="0">
                <a:solidFill>
                  <a:schemeClr val="tx1"/>
                </a:solidFill>
                <a:latin typeface="ABeeZee" panose="020000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United Curriculum" pitchFamily="2" charset="0"/>
              </a:rPr>
              <a:t>Some metals, like iron and nickel, are magnetic.</a:t>
            </a:r>
          </a:p>
          <a:p>
            <a:r>
              <a:rPr lang="en-US" dirty="0">
                <a:latin typeface="United Curriculum" pitchFamily="2" charset="0"/>
              </a:rPr>
              <a:t>Plastic, wood, fabric and glass are not magnetic. </a:t>
            </a:r>
            <a:endParaRPr lang="en-GB" dirty="0">
              <a:latin typeface="United Curriculum" pitchFamily="2" charset="0"/>
            </a:endParaRP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918922D1-65D1-4DCF-A124-4CE5330B8E5B}"/>
              </a:ext>
            </a:extLst>
          </p:cNvPr>
          <p:cNvSpPr txBox="1">
            <a:spLocks/>
          </p:cNvSpPr>
          <p:nvPr/>
        </p:nvSpPr>
        <p:spPr>
          <a:xfrm>
            <a:off x="5894708" y="933979"/>
            <a:ext cx="3960867" cy="278774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b="0" kern="1200" spc="0" baseline="0">
                <a:solidFill>
                  <a:schemeClr val="tx1"/>
                </a:solidFill>
                <a:latin typeface="ABeeZee" panose="020000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United Curriculum" pitchFamily="2" charset="0"/>
              </a:rPr>
              <a:t>A contact force is a force that needs two objects to touch.</a:t>
            </a:r>
          </a:p>
          <a:p>
            <a:r>
              <a:rPr lang="en-GB" dirty="0">
                <a:latin typeface="United Curriculum" pitchFamily="2" charset="0"/>
              </a:rPr>
              <a:t>Friction is a contact force.</a:t>
            </a:r>
          </a:p>
          <a:p>
            <a:endParaRPr lang="en-GB" dirty="0">
              <a:latin typeface="United Curriculum" pitchFamily="2" charset="0"/>
            </a:endParaRPr>
          </a:p>
          <a:p>
            <a:endParaRPr lang="en-GB" dirty="0">
              <a:latin typeface="United Curriculum" pitchFamily="2" charset="0"/>
            </a:endParaRPr>
          </a:p>
          <a:p>
            <a:r>
              <a:rPr lang="en-GB" dirty="0">
                <a:latin typeface="United Curriculum" pitchFamily="2" charset="0"/>
              </a:rPr>
              <a:t>A non-contact force is a force that can act at a distance. Objects do not need to touch.</a:t>
            </a:r>
          </a:p>
          <a:p>
            <a:r>
              <a:rPr lang="en-GB" dirty="0">
                <a:latin typeface="United Curriculum" pitchFamily="2" charset="0"/>
              </a:rPr>
              <a:t>Magnetism is </a:t>
            </a:r>
            <a:r>
              <a:rPr lang="en-GB">
                <a:latin typeface="United Curriculum" pitchFamily="2" charset="0"/>
              </a:rPr>
              <a:t>a non-contact </a:t>
            </a:r>
            <a:r>
              <a:rPr lang="en-GB" dirty="0">
                <a:latin typeface="United Curriculum" pitchFamily="2" charset="0"/>
              </a:rPr>
              <a:t>force. Magnetic forces can act through materials.</a:t>
            </a:r>
          </a:p>
        </p:txBody>
      </p:sp>
      <p:pic>
        <p:nvPicPr>
          <p:cNvPr id="22" name="Picture 21" descr="Chart, shape, treemap chart&#10;&#10;Description automatically generated">
            <a:extLst>
              <a:ext uri="{FF2B5EF4-FFF2-40B4-BE49-F238E27FC236}">
                <a16:creationId xmlns:a16="http://schemas.microsoft.com/office/drawing/2014/main" id="{02EC297D-1D62-AA03-C65F-FB8FD4CF4C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153" y="3718466"/>
            <a:ext cx="1463011" cy="482214"/>
          </a:xfrm>
          <a:prstGeom prst="rect">
            <a:avLst/>
          </a:prstGeom>
        </p:spPr>
      </p:pic>
      <p:pic>
        <p:nvPicPr>
          <p:cNvPr id="23" name="Picture 22" descr="Chart, shape&#10;&#10;Description automatically generated">
            <a:extLst>
              <a:ext uri="{FF2B5EF4-FFF2-40B4-BE49-F238E27FC236}">
                <a16:creationId xmlns:a16="http://schemas.microsoft.com/office/drawing/2014/main" id="{CDE4B0CD-12B5-FAB9-63E1-02BD020F6A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153" y="4892876"/>
            <a:ext cx="1463011" cy="481799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CD4FD621-DA47-F516-3281-260039B429F4}"/>
              </a:ext>
            </a:extLst>
          </p:cNvPr>
          <p:cNvSpPr/>
          <p:nvPr/>
        </p:nvSpPr>
        <p:spPr>
          <a:xfrm>
            <a:off x="15783" y="938618"/>
            <a:ext cx="393946" cy="39394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United Curriculum" pitchFamily="2" charset="0"/>
              </a:rPr>
              <a:t>1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14D4D9B-91E6-1876-9B5E-9B57AA5CF429}"/>
              </a:ext>
            </a:extLst>
          </p:cNvPr>
          <p:cNvSpPr/>
          <p:nvPr/>
        </p:nvSpPr>
        <p:spPr>
          <a:xfrm>
            <a:off x="15783" y="2311132"/>
            <a:ext cx="393946" cy="39394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United Curriculum" pitchFamily="2" charset="0"/>
              </a:rPr>
              <a:t>2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FFA4C106-DF0C-AD15-7174-437285A14803}"/>
              </a:ext>
            </a:extLst>
          </p:cNvPr>
          <p:cNvSpPr/>
          <p:nvPr/>
        </p:nvSpPr>
        <p:spPr>
          <a:xfrm>
            <a:off x="15783" y="5471474"/>
            <a:ext cx="393946" cy="39394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United Curriculum" pitchFamily="2" charset="0"/>
              </a:rPr>
              <a:t>3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AA7C8490-FFA2-F6D5-0DA6-716075A933DE}"/>
              </a:ext>
            </a:extLst>
          </p:cNvPr>
          <p:cNvSpPr/>
          <p:nvPr/>
        </p:nvSpPr>
        <p:spPr>
          <a:xfrm>
            <a:off x="9493164" y="510487"/>
            <a:ext cx="393946" cy="39394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United Curriculum" pitchFamily="2" charset="0"/>
              </a:rPr>
              <a:t>4</a:t>
            </a:r>
          </a:p>
        </p:txBody>
      </p:sp>
      <p:sp>
        <p:nvSpPr>
          <p:cNvPr id="27" name="Rectangle 11">
            <a:extLst>
              <a:ext uri="{FF2B5EF4-FFF2-40B4-BE49-F238E27FC236}">
                <a16:creationId xmlns:a16="http://schemas.microsoft.com/office/drawing/2014/main" id="{957586B1-ECEE-2D89-BCF1-38D20BA7F2B8}"/>
              </a:ext>
            </a:extLst>
          </p:cNvPr>
          <p:cNvSpPr/>
          <p:nvPr/>
        </p:nvSpPr>
        <p:spPr>
          <a:xfrm flipH="1">
            <a:off x="5894707" y="4430754"/>
            <a:ext cx="3901173" cy="362529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44145">
              <a:lnSpc>
                <a:spcPts val="1800"/>
              </a:lnSpc>
              <a:spcAft>
                <a:spcPts val="800"/>
              </a:spcAft>
            </a:pPr>
            <a:r>
              <a:rPr lang="en-US" sz="1600" b="1" dirty="0">
                <a:latin typeface="United Curriculum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Strength of magnetic force</a:t>
            </a:r>
            <a:endParaRPr lang="en-GB" sz="105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D2483D2-76B6-469B-48E5-0836FD069B19}"/>
              </a:ext>
            </a:extLst>
          </p:cNvPr>
          <p:cNvSpPr/>
          <p:nvPr/>
        </p:nvSpPr>
        <p:spPr>
          <a:xfrm>
            <a:off x="9493164" y="4415046"/>
            <a:ext cx="393946" cy="39394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United Curriculum" pitchFamily="2" charset="0"/>
              </a:rPr>
              <a:t>5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D63F71E-E996-6DF8-C7C3-C29777DD69A3}"/>
              </a:ext>
            </a:extLst>
          </p:cNvPr>
          <p:cNvSpPr txBox="1">
            <a:spLocks/>
          </p:cNvSpPr>
          <p:nvPr/>
        </p:nvSpPr>
        <p:spPr>
          <a:xfrm>
            <a:off x="5894707" y="4864394"/>
            <a:ext cx="3960867" cy="278774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b="0" kern="1200" spc="0" baseline="0">
                <a:solidFill>
                  <a:schemeClr val="tx1"/>
                </a:solidFill>
                <a:latin typeface="ABeeZee" panose="020000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United Curriculum" pitchFamily="2" charset="0"/>
              </a:rPr>
              <a:t>The stronger the magnet…</a:t>
            </a:r>
          </a:p>
          <a:p>
            <a:r>
              <a:rPr lang="en-GB" dirty="0">
                <a:latin typeface="United Curriculum" pitchFamily="2" charset="0"/>
              </a:rPr>
              <a:t>…the heavier the object it can attract and pull towards it.</a:t>
            </a:r>
          </a:p>
          <a:p>
            <a:r>
              <a:rPr lang="en-GB" dirty="0">
                <a:latin typeface="United Curriculum" pitchFamily="2" charset="0"/>
              </a:rPr>
              <a:t>…the greater the distance it can attract objects from.</a:t>
            </a:r>
          </a:p>
        </p:txBody>
      </p:sp>
      <p:pic>
        <p:nvPicPr>
          <p:cNvPr id="30" name="Picture 29" descr="Chart, shape, treemap chart&#10;&#10;Description automatically generated">
            <a:extLst>
              <a:ext uri="{FF2B5EF4-FFF2-40B4-BE49-F238E27FC236}">
                <a16:creationId xmlns:a16="http://schemas.microsoft.com/office/drawing/2014/main" id="{1AF595B1-2E81-6120-3648-41281E3F4A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891" y="3877776"/>
            <a:ext cx="1132833" cy="373386"/>
          </a:xfrm>
          <a:prstGeom prst="rect">
            <a:avLst/>
          </a:prstGeom>
        </p:spPr>
      </p:pic>
      <p:pic>
        <p:nvPicPr>
          <p:cNvPr id="31" name="Picture 30" descr="Chart, shape, treemap chart&#10;&#10;Description automatically generated">
            <a:extLst>
              <a:ext uri="{FF2B5EF4-FFF2-40B4-BE49-F238E27FC236}">
                <a16:creationId xmlns:a16="http://schemas.microsoft.com/office/drawing/2014/main" id="{1F59F93D-0B72-CC23-8745-6B4E9E9F16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4249" y="3872563"/>
            <a:ext cx="1132833" cy="373386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C588F7B6-F55B-E99A-DB82-A92CD1D05249}"/>
              </a:ext>
            </a:extLst>
          </p:cNvPr>
          <p:cNvSpPr/>
          <p:nvPr/>
        </p:nvSpPr>
        <p:spPr>
          <a:xfrm rot="216955">
            <a:off x="7889697" y="3700490"/>
            <a:ext cx="87425" cy="657050"/>
          </a:xfrm>
          <a:custGeom>
            <a:avLst/>
            <a:gdLst>
              <a:gd name="connsiteX0" fmla="*/ 0 w 87425"/>
              <a:gd name="connsiteY0" fmla="*/ 0 h 657050"/>
              <a:gd name="connsiteX1" fmla="*/ 87425 w 87425"/>
              <a:gd name="connsiteY1" fmla="*/ 0 h 657050"/>
              <a:gd name="connsiteX2" fmla="*/ 87425 w 87425"/>
              <a:gd name="connsiteY2" fmla="*/ 657050 h 657050"/>
              <a:gd name="connsiteX3" fmla="*/ 0 w 87425"/>
              <a:gd name="connsiteY3" fmla="*/ 657050 h 657050"/>
              <a:gd name="connsiteX4" fmla="*/ 0 w 87425"/>
              <a:gd name="connsiteY4" fmla="*/ 0 h 65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25" h="657050" fill="none" extrusionOk="0">
                <a:moveTo>
                  <a:pt x="0" y="0"/>
                </a:moveTo>
                <a:cubicBezTo>
                  <a:pt x="32094" y="-2641"/>
                  <a:pt x="68844" y="-76"/>
                  <a:pt x="87425" y="0"/>
                </a:cubicBezTo>
                <a:cubicBezTo>
                  <a:pt x="56567" y="220014"/>
                  <a:pt x="109621" y="400384"/>
                  <a:pt x="87425" y="657050"/>
                </a:cubicBezTo>
                <a:cubicBezTo>
                  <a:pt x="55429" y="659782"/>
                  <a:pt x="35735" y="658187"/>
                  <a:pt x="0" y="657050"/>
                </a:cubicBezTo>
                <a:cubicBezTo>
                  <a:pt x="-18275" y="454817"/>
                  <a:pt x="-9443" y="235420"/>
                  <a:pt x="0" y="0"/>
                </a:cubicBezTo>
                <a:close/>
              </a:path>
              <a:path w="87425" h="657050" stroke="0" extrusionOk="0">
                <a:moveTo>
                  <a:pt x="0" y="0"/>
                </a:moveTo>
                <a:cubicBezTo>
                  <a:pt x="36493" y="-2582"/>
                  <a:pt x="48291" y="4349"/>
                  <a:pt x="87425" y="0"/>
                </a:cubicBezTo>
                <a:cubicBezTo>
                  <a:pt x="119421" y="314587"/>
                  <a:pt x="62794" y="330804"/>
                  <a:pt x="87425" y="657050"/>
                </a:cubicBezTo>
                <a:cubicBezTo>
                  <a:pt x="47700" y="654489"/>
                  <a:pt x="24559" y="653925"/>
                  <a:pt x="0" y="657050"/>
                </a:cubicBezTo>
                <a:cubicBezTo>
                  <a:pt x="-30003" y="420177"/>
                  <a:pt x="977" y="280858"/>
                  <a:pt x="0" y="0"/>
                </a:cubicBezTo>
                <a:close/>
              </a:path>
            </a:pathLst>
          </a:custGeom>
          <a:solidFill>
            <a:schemeClr val="bg2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425601036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19FB1960-A82B-2148-CBBA-37EE7735A0C8}"/>
              </a:ext>
            </a:extLst>
          </p:cNvPr>
          <p:cNvCxnSpPr/>
          <p:nvPr/>
        </p:nvCxnSpPr>
        <p:spPr>
          <a:xfrm>
            <a:off x="7322614" y="4059256"/>
            <a:ext cx="39333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FA559085-D9BA-555F-9C31-E489A8C23B50}"/>
              </a:ext>
            </a:extLst>
          </p:cNvPr>
          <p:cNvCxnSpPr>
            <a:cxnSpLocks/>
          </p:cNvCxnSpPr>
          <p:nvPr/>
        </p:nvCxnSpPr>
        <p:spPr>
          <a:xfrm flipH="1">
            <a:off x="8093056" y="4059256"/>
            <a:ext cx="381193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9D82E6C4-6738-D3D1-181A-AD11572D1139}"/>
              </a:ext>
            </a:extLst>
          </p:cNvPr>
          <p:cNvGrpSpPr/>
          <p:nvPr/>
        </p:nvGrpSpPr>
        <p:grpSpPr>
          <a:xfrm>
            <a:off x="6665289" y="1709544"/>
            <a:ext cx="2444957" cy="914400"/>
            <a:chOff x="6260841" y="1761429"/>
            <a:chExt cx="2444957" cy="91440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67DD603F-4D23-CE0F-34CA-0D297D2C5CF8}"/>
                </a:ext>
              </a:extLst>
            </p:cNvPr>
            <p:cNvSpPr/>
            <p:nvPr/>
          </p:nvSpPr>
          <p:spPr>
            <a:xfrm rot="5400000">
              <a:off x="7672010" y="1626371"/>
              <a:ext cx="87867" cy="1639131"/>
            </a:xfrm>
            <a:custGeom>
              <a:avLst/>
              <a:gdLst>
                <a:gd name="connsiteX0" fmla="*/ 0 w 87867"/>
                <a:gd name="connsiteY0" fmla="*/ 0 h 1639131"/>
                <a:gd name="connsiteX1" fmla="*/ 87867 w 87867"/>
                <a:gd name="connsiteY1" fmla="*/ 0 h 1639131"/>
                <a:gd name="connsiteX2" fmla="*/ 87867 w 87867"/>
                <a:gd name="connsiteY2" fmla="*/ 497203 h 1639131"/>
                <a:gd name="connsiteX3" fmla="*/ 87867 w 87867"/>
                <a:gd name="connsiteY3" fmla="*/ 1059971 h 1639131"/>
                <a:gd name="connsiteX4" fmla="*/ 87867 w 87867"/>
                <a:gd name="connsiteY4" fmla="*/ 1639131 h 1639131"/>
                <a:gd name="connsiteX5" fmla="*/ 0 w 87867"/>
                <a:gd name="connsiteY5" fmla="*/ 1639131 h 1639131"/>
                <a:gd name="connsiteX6" fmla="*/ 0 w 87867"/>
                <a:gd name="connsiteY6" fmla="*/ 1109145 h 1639131"/>
                <a:gd name="connsiteX7" fmla="*/ 0 w 87867"/>
                <a:gd name="connsiteY7" fmla="*/ 529986 h 1639131"/>
                <a:gd name="connsiteX8" fmla="*/ 0 w 87867"/>
                <a:gd name="connsiteY8" fmla="*/ 0 h 1639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7867" h="1639131" fill="none" extrusionOk="0">
                  <a:moveTo>
                    <a:pt x="0" y="0"/>
                  </a:moveTo>
                  <a:cubicBezTo>
                    <a:pt x="38247" y="-1616"/>
                    <a:pt x="48060" y="-355"/>
                    <a:pt x="87867" y="0"/>
                  </a:cubicBezTo>
                  <a:cubicBezTo>
                    <a:pt x="75717" y="182462"/>
                    <a:pt x="84618" y="379007"/>
                    <a:pt x="87867" y="497203"/>
                  </a:cubicBezTo>
                  <a:cubicBezTo>
                    <a:pt x="91116" y="615399"/>
                    <a:pt x="112343" y="807015"/>
                    <a:pt x="87867" y="1059971"/>
                  </a:cubicBezTo>
                  <a:cubicBezTo>
                    <a:pt x="63391" y="1312927"/>
                    <a:pt x="100206" y="1507964"/>
                    <a:pt x="87867" y="1639131"/>
                  </a:cubicBezTo>
                  <a:cubicBezTo>
                    <a:pt x="54425" y="1635056"/>
                    <a:pt x="37736" y="1635041"/>
                    <a:pt x="0" y="1639131"/>
                  </a:cubicBezTo>
                  <a:cubicBezTo>
                    <a:pt x="9938" y="1496047"/>
                    <a:pt x="-19027" y="1247791"/>
                    <a:pt x="0" y="1109145"/>
                  </a:cubicBezTo>
                  <a:cubicBezTo>
                    <a:pt x="19027" y="970499"/>
                    <a:pt x="20900" y="687992"/>
                    <a:pt x="0" y="529986"/>
                  </a:cubicBezTo>
                  <a:cubicBezTo>
                    <a:pt x="-20900" y="371980"/>
                    <a:pt x="-13390" y="263263"/>
                    <a:pt x="0" y="0"/>
                  </a:cubicBezTo>
                  <a:close/>
                </a:path>
                <a:path w="87867" h="1639131" stroke="0" extrusionOk="0">
                  <a:moveTo>
                    <a:pt x="0" y="0"/>
                  </a:moveTo>
                  <a:cubicBezTo>
                    <a:pt x="33585" y="848"/>
                    <a:pt x="56967" y="-4366"/>
                    <a:pt x="87867" y="0"/>
                  </a:cubicBezTo>
                  <a:cubicBezTo>
                    <a:pt x="81461" y="136914"/>
                    <a:pt x="80411" y="328509"/>
                    <a:pt x="87867" y="562768"/>
                  </a:cubicBezTo>
                  <a:cubicBezTo>
                    <a:pt x="95323" y="797027"/>
                    <a:pt x="94722" y="849635"/>
                    <a:pt x="87867" y="1125537"/>
                  </a:cubicBezTo>
                  <a:cubicBezTo>
                    <a:pt x="81012" y="1401439"/>
                    <a:pt x="103765" y="1406103"/>
                    <a:pt x="87867" y="1639131"/>
                  </a:cubicBezTo>
                  <a:cubicBezTo>
                    <a:pt x="46771" y="1635901"/>
                    <a:pt x="39677" y="1639955"/>
                    <a:pt x="0" y="1639131"/>
                  </a:cubicBezTo>
                  <a:cubicBezTo>
                    <a:pt x="-15724" y="1378754"/>
                    <a:pt x="26988" y="1201847"/>
                    <a:pt x="0" y="1059971"/>
                  </a:cubicBezTo>
                  <a:cubicBezTo>
                    <a:pt x="-26988" y="918095"/>
                    <a:pt x="-24408" y="698910"/>
                    <a:pt x="0" y="529986"/>
                  </a:cubicBezTo>
                  <a:cubicBezTo>
                    <a:pt x="24408" y="361063"/>
                    <a:pt x="2704" y="117036"/>
                    <a:pt x="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2425601036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41" name="Graphic 40" descr="Car with solid fill">
              <a:extLst>
                <a:ext uri="{FF2B5EF4-FFF2-40B4-BE49-F238E27FC236}">
                  <a16:creationId xmlns:a16="http://schemas.microsoft.com/office/drawing/2014/main" id="{1D4C9040-E97D-CE76-B24C-F912FCA8D3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876998" y="1761429"/>
              <a:ext cx="914400" cy="914400"/>
            </a:xfrm>
            <a:prstGeom prst="rect">
              <a:avLst/>
            </a:prstGeom>
          </p:spPr>
        </p:pic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854900C4-A014-E47A-B43D-C0A60F747D9F}"/>
                </a:ext>
              </a:extLst>
            </p:cNvPr>
            <p:cNvCxnSpPr>
              <a:cxnSpLocks/>
            </p:cNvCxnSpPr>
            <p:nvPr/>
          </p:nvCxnSpPr>
          <p:spPr>
            <a:xfrm>
              <a:off x="6742307" y="2403798"/>
              <a:ext cx="776972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B17D5F91-33A9-7F4F-DB28-9F086988F8B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658375" y="2412843"/>
              <a:ext cx="421377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 Placeholder 2">
              <a:extLst>
                <a:ext uri="{FF2B5EF4-FFF2-40B4-BE49-F238E27FC236}">
                  <a16:creationId xmlns:a16="http://schemas.microsoft.com/office/drawing/2014/main" id="{9E8610A6-5230-209E-A25D-07FC2FD7ABDB}"/>
                </a:ext>
              </a:extLst>
            </p:cNvPr>
            <p:cNvSpPr txBox="1">
              <a:spLocks/>
            </p:cNvSpPr>
            <p:nvPr/>
          </p:nvSpPr>
          <p:spPr>
            <a:xfrm>
              <a:off x="7791398" y="2100227"/>
              <a:ext cx="914400" cy="278774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0" hangingPunct="1">
                <a:lnSpc>
                  <a:spcPts val="2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400" b="0" kern="1200" spc="0" baseline="0">
                  <a:solidFill>
                    <a:schemeClr val="tx1"/>
                  </a:solidFill>
                  <a:latin typeface="ABeeZee" panose="02000000000000000000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200" dirty="0">
                  <a:latin typeface="United Curriculum" pitchFamily="2" charset="0"/>
                </a:rPr>
                <a:t>friction</a:t>
              </a:r>
            </a:p>
          </p:txBody>
        </p:sp>
        <p:sp>
          <p:nvSpPr>
            <p:cNvPr id="48" name="Text Placeholder 2">
              <a:extLst>
                <a:ext uri="{FF2B5EF4-FFF2-40B4-BE49-F238E27FC236}">
                  <a16:creationId xmlns:a16="http://schemas.microsoft.com/office/drawing/2014/main" id="{D455FD95-96B8-FABA-87C1-09D077A49C4B}"/>
                </a:ext>
              </a:extLst>
            </p:cNvPr>
            <p:cNvSpPr txBox="1">
              <a:spLocks/>
            </p:cNvSpPr>
            <p:nvPr/>
          </p:nvSpPr>
          <p:spPr>
            <a:xfrm>
              <a:off x="6260841" y="2097323"/>
              <a:ext cx="869952" cy="278774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0" hangingPunct="1">
                <a:lnSpc>
                  <a:spcPts val="2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400" b="0" kern="1200" spc="0" baseline="0">
                  <a:solidFill>
                    <a:schemeClr val="tx1"/>
                  </a:solidFill>
                  <a:latin typeface="ABeeZee" panose="02000000000000000000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200" dirty="0">
                  <a:latin typeface="United Curriculum" pitchFamily="2" charset="0"/>
                </a:rPr>
                <a:t>motion</a:t>
              </a:r>
            </a:p>
          </p:txBody>
        </p:sp>
      </p:grpSp>
      <p:sp>
        <p:nvSpPr>
          <p:cNvPr id="9" name="Arrow: Right 8">
            <a:extLst>
              <a:ext uri="{FF2B5EF4-FFF2-40B4-BE49-F238E27FC236}">
                <a16:creationId xmlns:a16="http://schemas.microsoft.com/office/drawing/2014/main" id="{75461EED-D0AF-1A3D-730F-CD376942316D}"/>
              </a:ext>
            </a:extLst>
          </p:cNvPr>
          <p:cNvSpPr/>
          <p:nvPr/>
        </p:nvSpPr>
        <p:spPr>
          <a:xfrm>
            <a:off x="1870429" y="3882228"/>
            <a:ext cx="281183" cy="139278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BB87D488-6E4C-AC51-6E0F-534FF9F4FEB1}"/>
              </a:ext>
            </a:extLst>
          </p:cNvPr>
          <p:cNvSpPr/>
          <p:nvPr/>
        </p:nvSpPr>
        <p:spPr>
          <a:xfrm flipH="1">
            <a:off x="3034260" y="3882228"/>
            <a:ext cx="281183" cy="139278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C98F4BC4-C8AD-DF36-3DBD-B2F13D2583A4}"/>
              </a:ext>
            </a:extLst>
          </p:cNvPr>
          <p:cNvSpPr/>
          <p:nvPr/>
        </p:nvSpPr>
        <p:spPr>
          <a:xfrm flipH="1">
            <a:off x="1933841" y="5057666"/>
            <a:ext cx="281183" cy="139278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84C7ED6B-E483-2F9B-BF39-16877DB1D582}"/>
              </a:ext>
            </a:extLst>
          </p:cNvPr>
          <p:cNvSpPr/>
          <p:nvPr/>
        </p:nvSpPr>
        <p:spPr>
          <a:xfrm>
            <a:off x="2974192" y="5057666"/>
            <a:ext cx="281183" cy="139278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369119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4283a62-dbf0-4bf3-9286-04d2ea05a3ac" xsi:nil="true"/>
    <_ip_UnifiedCompliancePolicyUIAction xmlns="http://schemas.microsoft.com/sharepoint/v3" xsi:nil="true"/>
    <_ip_UnifiedCompliancePolicyProperties xmlns="http://schemas.microsoft.com/sharepoint/v3" xsi:nil="true"/>
    <lcf76f155ced4ddcb4097134ff3c332f xmlns="7cdbce52-7c58-4c49-97cb-d953267058b2">
      <Terms xmlns="http://schemas.microsoft.com/office/infopath/2007/PartnerControls"/>
    </lcf76f155ced4ddcb4097134ff3c332f>
    <SharedWithUsers xmlns="84283a62-dbf0-4bf3-9286-04d2ea05a3ac">
      <UserInfo>
        <DisplayName/>
        <AccountId xsi:nil="true"/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B2C33678990A47B1AF89009D1432DE" ma:contentTypeVersion="20" ma:contentTypeDescription="Create a new document." ma:contentTypeScope="" ma:versionID="84df53de33849cc1350260a811e69c19">
  <xsd:schema xmlns:xsd="http://www.w3.org/2001/XMLSchema" xmlns:xs="http://www.w3.org/2001/XMLSchema" xmlns:p="http://schemas.microsoft.com/office/2006/metadata/properties" xmlns:ns1="http://schemas.microsoft.com/sharepoint/v3" xmlns:ns2="7cdbce52-7c58-4c49-97cb-d953267058b2" xmlns:ns3="84283a62-dbf0-4bf3-9286-04d2ea05a3ac" targetNamespace="http://schemas.microsoft.com/office/2006/metadata/properties" ma:root="true" ma:fieldsID="ee46e78e683096a74f44652e7f9427d2" ns1:_="" ns2:_="" ns3:_="">
    <xsd:import namespace="http://schemas.microsoft.com/sharepoint/v3"/>
    <xsd:import namespace="7cdbce52-7c58-4c49-97cb-d953267058b2"/>
    <xsd:import namespace="84283a62-dbf0-4bf3-9286-04d2ea05a3a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dbce52-7c58-4c49-97cb-d953267058b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547d1d0-3da5-4772-b279-2d11b77b4c5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283a62-dbf0-4bf3-9286-04d2ea05a3ac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5470466-aab1-4554-a355-bc87322591bc}" ma:internalName="TaxCatchAll" ma:showField="CatchAllData" ma:web="84283a62-dbf0-4bf3-9286-04d2ea05a3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F2A31F0-0284-4FFD-850E-478562CD718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F20F8DA-C4FB-4450-BACC-F5A742E79B9F}">
  <ds:schemaRefs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bd16e5ec-bc09-46c2-b8b3-4338badcf7f0"/>
    <ds:schemaRef ds:uri="http://schemas.openxmlformats.org/package/2006/metadata/core-properties"/>
    <ds:schemaRef ds:uri="http://purl.org/dc/terms/"/>
    <ds:schemaRef ds:uri="http://www.w3.org/XML/1998/namespace"/>
    <ds:schemaRef ds:uri="d30823e6-3702-4941-af94-3ad4b935a5a3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10352E18-BF06-44FD-9908-538842B0F905}"/>
</file>

<file path=docMetadata/LabelInfo.xml><?xml version="1.0" encoding="utf-8"?>
<clbl:labelList xmlns:clbl="http://schemas.microsoft.com/office/2020/mipLabelMetadata">
  <clbl:label id="{a4d068aa-090e-4f55-a950-b1b95cea1c6b}" enabled="0" method="" siteId="{a4d068aa-090e-4f55-a950-b1b95cea1c6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240</Words>
  <Application>Microsoft Office PowerPoint</Application>
  <PresentationFormat>A4 Paper (210x297 mm)</PresentationFormat>
  <Paragraphs>38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United Curriculum</vt:lpstr>
      <vt:lpstr>Calibri</vt:lpstr>
      <vt:lpstr>Custom Design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Jessica Quinn</dc:creator>
  <cp:lastModifiedBy>Proofed</cp:lastModifiedBy>
  <cp:revision>8</cp:revision>
  <dcterms:created xsi:type="dcterms:W3CDTF">2021-04-22T13:12:58Z</dcterms:created>
  <dcterms:modified xsi:type="dcterms:W3CDTF">2024-09-02T11:06:38Z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0x01010013B2C33678990A47B1AF89009D1432DE</vt:lpwstr>
  </property>
  <property fmtid="{D5CDD505-2E9C-101B-9397-08002B2CF9AE}" pid="3" name="MediaServiceImageTags">
    <vt:lpwstr/>
  </property>
  <property fmtid="{D5CDD505-2E9C-101B-9397-08002B2CF9AE}" pid="4" name="Order">
    <vt:r8>2072200</vt:r8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</Properties>
</file>