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6"/>
  </p:notesMasterIdLst>
  <p:sldIdLst>
    <p:sldId id="260" r:id="rId5"/>
  </p:sldIdLst>
  <p:sldSz cx="9906000" cy="6858000" type="A4"/>
  <p:notesSz cx="7104063" cy="10234613"/>
  <p:embeddedFontLst>
    <p:embeddedFont>
      <p:font typeface="Roboto" panose="02000000000000000000" pitchFamily="2" charset="0"/>
      <p:regular r:id="rId7"/>
      <p:bold r:id="rId8"/>
      <p:italic r:id="rId9"/>
      <p:boldItalic r:id="rId10"/>
    </p:embeddedFont>
    <p:embeddedFont>
      <p:font typeface="United Curriculum" panose="020B0604020202020204" charset="0"/>
      <p:regular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A442"/>
    <a:srgbClr val="CAC3DF"/>
    <a:srgbClr val="553F6D"/>
    <a:srgbClr val="D7D1E7"/>
    <a:srgbClr val="99B567"/>
    <a:srgbClr val="335A85"/>
    <a:srgbClr val="FFFFEF"/>
    <a:srgbClr val="FFFFFF"/>
    <a:srgbClr val="4E83BE"/>
    <a:srgbClr val="C2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D4EA41-4689-47F5-B573-8AB33979566B}" v="2" dt="2024-02-08T16:29:21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Images</a:t>
            </a:r>
            <a:r>
              <a:rPr lang="en-US" dirty="0"/>
              <a:t> – United Learning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62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1752" y="251608"/>
            <a:ext cx="5735161" cy="620064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AF83A-78B8-4001-B289-042650F96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1347" y="251608"/>
            <a:ext cx="5438878" cy="62006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b="1" spc="100" baseline="0">
                <a:latin typeface="United Curriculum" pitchFamily="2" charset="0"/>
              </a:defRPr>
            </a:lvl1pPr>
          </a:lstStyle>
          <a:p>
            <a:pPr lvl="0"/>
            <a:r>
              <a:rPr lang="en-US" dirty="0"/>
              <a:t>[Title of unit here]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C1E0A99-80F9-49A7-B52E-ACE5D31537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1346" y="1948722"/>
            <a:ext cx="5603323" cy="38610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latin typeface="United Curriculum" pitchFamily="2" charset="0"/>
              </a:defRPr>
            </a:lvl1pPr>
          </a:lstStyle>
          <a:p>
            <a:pPr lvl="0"/>
            <a:r>
              <a:rPr lang="en-US" dirty="0"/>
              <a:t>Text box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1"/>
            <a:ext cx="9806122" cy="65282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46166" y="6217602"/>
            <a:ext cx="1555380" cy="1321435"/>
            <a:chOff x="-746166" y="6217602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46166" y="6217602"/>
              <a:ext cx="1555380" cy="1321435"/>
            </a:xfrm>
            <a:prstGeom prst="arc">
              <a:avLst>
                <a:gd name="adj1" fmla="val 16252508"/>
                <a:gd name="adj2" fmla="val 20226505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6125" y="6227445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3DDFE-830A-496A-8534-C26325574A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Forces and Motion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CED2F-6396-4A56-87B1-44D0004CE2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10" y="1353651"/>
            <a:ext cx="4367667" cy="38610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en-US" sz="1200" dirty="0"/>
              <a:t>A </a:t>
            </a:r>
            <a:r>
              <a:rPr lang="en-US" b="1" dirty="0"/>
              <a:t>force</a:t>
            </a:r>
            <a:r>
              <a:rPr lang="en-US" sz="1200" dirty="0"/>
              <a:t> is a </a:t>
            </a:r>
            <a:r>
              <a:rPr lang="en-US" b="1" dirty="0"/>
              <a:t>push</a:t>
            </a:r>
            <a:r>
              <a:rPr lang="en-US" sz="1200" dirty="0"/>
              <a:t> or a </a:t>
            </a:r>
            <a:r>
              <a:rPr lang="en-US" b="1" dirty="0"/>
              <a:t>pull</a:t>
            </a:r>
            <a:r>
              <a:rPr lang="en-US" sz="1200" dirty="0"/>
              <a:t> between two objects.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1DA3C3D-04F5-45BD-8B36-80EAF89FC1CD}"/>
              </a:ext>
            </a:extLst>
          </p:cNvPr>
          <p:cNvSpPr/>
          <p:nvPr/>
        </p:nvSpPr>
        <p:spPr>
          <a:xfrm>
            <a:off x="50424" y="958767"/>
            <a:ext cx="5891500" cy="35287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force?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64128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Physics | Year </a:t>
            </a:r>
            <a:r>
              <a:rPr lang="en-US" sz="1000" b="1">
                <a:solidFill>
                  <a:srgbClr val="000000"/>
                </a:solidFill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000" b="1" kern="120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Summer 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C3F895F-BC7D-4B6C-AD7A-BB7CD1919F6D}"/>
              </a:ext>
            </a:extLst>
          </p:cNvPr>
          <p:cNvSpPr/>
          <p:nvPr/>
        </p:nvSpPr>
        <p:spPr>
          <a:xfrm flipH="1">
            <a:off x="6237982" y="958767"/>
            <a:ext cx="3608901" cy="35287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can forces do?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10FCB46-171A-4B31-90EA-0DB2C0FE5ABF}"/>
              </a:ext>
            </a:extLst>
          </p:cNvPr>
          <p:cNvSpPr/>
          <p:nvPr/>
        </p:nvSpPr>
        <p:spPr>
          <a:xfrm flipH="1">
            <a:off x="5640225" y="2697964"/>
            <a:ext cx="4206658" cy="35287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Balanced and unbalanced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58BEA504-5B1F-4A77-A3DA-80CFD365CC2C}"/>
              </a:ext>
            </a:extLst>
          </p:cNvPr>
          <p:cNvSpPr/>
          <p:nvPr/>
        </p:nvSpPr>
        <p:spPr>
          <a:xfrm>
            <a:off x="50424" y="2697964"/>
            <a:ext cx="5249545" cy="35287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Using arrows to show forces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03F3582-80CA-40D2-AE9A-D52E2D613AEF}"/>
              </a:ext>
            </a:extLst>
          </p:cNvPr>
          <p:cNvSpPr/>
          <p:nvPr/>
        </p:nvSpPr>
        <p:spPr>
          <a:xfrm>
            <a:off x="50424" y="4330356"/>
            <a:ext cx="6032030" cy="35287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Forces and motion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F41ECAE-C641-480E-9484-BCF8F0FDAA1E}"/>
              </a:ext>
            </a:extLst>
          </p:cNvPr>
          <p:cNvSpPr/>
          <p:nvPr/>
        </p:nvSpPr>
        <p:spPr>
          <a:xfrm flipH="1">
            <a:off x="6237836" y="4330356"/>
            <a:ext cx="3609047" cy="36993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Friction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07EE70-7773-4DFE-B981-AE893C0769C3}"/>
              </a:ext>
            </a:extLst>
          </p:cNvPr>
          <p:cNvSpPr txBox="1">
            <a:spLocks/>
          </p:cNvSpPr>
          <p:nvPr/>
        </p:nvSpPr>
        <p:spPr>
          <a:xfrm>
            <a:off x="6133887" y="1308070"/>
            <a:ext cx="3704303" cy="1084972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400"/>
              </a:spcAft>
            </a:pPr>
            <a:r>
              <a:rPr lang="en-US" sz="1200" dirty="0">
                <a:latin typeface="United Curriculum" pitchFamily="2" charset="0"/>
              </a:rPr>
              <a:t>A force can:</a:t>
            </a:r>
          </a:p>
          <a:p>
            <a:pPr marL="108000" indent="-1080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United Curriculum" pitchFamily="2" charset="0"/>
              </a:rPr>
              <a:t>Change the </a:t>
            </a:r>
            <a:r>
              <a:rPr lang="en-US" sz="1200" b="1" dirty="0">
                <a:latin typeface="United Curriculum" pitchFamily="2" charset="0"/>
              </a:rPr>
              <a:t>speed</a:t>
            </a:r>
            <a:r>
              <a:rPr lang="en-US" sz="1200" dirty="0">
                <a:latin typeface="United Curriculum" pitchFamily="2" charset="0"/>
              </a:rPr>
              <a:t> of an object (how fast/slow it moves).</a:t>
            </a:r>
          </a:p>
          <a:p>
            <a:pPr marL="108000" indent="-1080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United Curriculum" pitchFamily="2" charset="0"/>
              </a:rPr>
              <a:t>Change the </a:t>
            </a:r>
            <a:r>
              <a:rPr lang="en-US" sz="1200" b="1" dirty="0">
                <a:latin typeface="United Curriculum" pitchFamily="2" charset="0"/>
              </a:rPr>
              <a:t>direction</a:t>
            </a:r>
            <a:r>
              <a:rPr lang="en-US" sz="1200" dirty="0">
                <a:latin typeface="United Curriculum" pitchFamily="2" charset="0"/>
              </a:rPr>
              <a:t> an object is moving in.</a:t>
            </a:r>
          </a:p>
          <a:p>
            <a:pPr marL="108000" indent="-1080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United Curriculum" pitchFamily="2" charset="0"/>
              </a:rPr>
              <a:t>Change the </a:t>
            </a:r>
            <a:r>
              <a:rPr lang="en-US" sz="1200" b="1" dirty="0">
                <a:latin typeface="United Curriculum" pitchFamily="2" charset="0"/>
              </a:rPr>
              <a:t>shape</a:t>
            </a:r>
            <a:r>
              <a:rPr lang="en-US" sz="1200" dirty="0">
                <a:latin typeface="United Curriculum" pitchFamily="2" charset="0"/>
              </a:rPr>
              <a:t> of an object.</a:t>
            </a:r>
            <a:endParaRPr lang="en-GB" sz="1200" dirty="0">
              <a:latin typeface="United Curriculum" pitchFamily="2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B0AB05B-B083-405B-9B6C-51D41D920280}"/>
              </a:ext>
            </a:extLst>
          </p:cNvPr>
          <p:cNvSpPr txBox="1">
            <a:spLocks/>
          </p:cNvSpPr>
          <p:nvPr/>
        </p:nvSpPr>
        <p:spPr>
          <a:xfrm>
            <a:off x="50424" y="3385430"/>
            <a:ext cx="3234314" cy="46166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United Curriculum" pitchFamily="2" charset="0"/>
              </a:rPr>
              <a:t>The </a:t>
            </a:r>
            <a:r>
              <a:rPr lang="en-US" sz="1200" b="1" dirty="0">
                <a:latin typeface="United Curriculum" pitchFamily="2" charset="0"/>
              </a:rPr>
              <a:t>length</a:t>
            </a:r>
            <a:r>
              <a:rPr lang="en-US" sz="1200" dirty="0">
                <a:latin typeface="United Curriculum" pitchFamily="2" charset="0"/>
              </a:rPr>
              <a:t> of the arrow can be changed to show </a:t>
            </a:r>
            <a:r>
              <a:rPr lang="en-US" sz="1200" b="1" dirty="0">
                <a:latin typeface="United Curriculum" pitchFamily="2" charset="0"/>
              </a:rPr>
              <a:t>bigger</a:t>
            </a:r>
            <a:r>
              <a:rPr lang="en-US" sz="1200" dirty="0">
                <a:latin typeface="United Curriculum" pitchFamily="2" charset="0"/>
              </a:rPr>
              <a:t> and </a:t>
            </a:r>
            <a:r>
              <a:rPr lang="en-US" sz="1200" b="1" dirty="0">
                <a:latin typeface="United Curriculum" pitchFamily="2" charset="0"/>
              </a:rPr>
              <a:t>smaller</a:t>
            </a:r>
            <a:r>
              <a:rPr lang="en-US" sz="1200" dirty="0">
                <a:latin typeface="United Curriculum" pitchFamily="2" charset="0"/>
              </a:rPr>
              <a:t> forces: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99B87F3-8350-4401-BBE3-B75A94107576}"/>
              </a:ext>
            </a:extLst>
          </p:cNvPr>
          <p:cNvSpPr txBox="1">
            <a:spLocks/>
          </p:cNvSpPr>
          <p:nvPr/>
        </p:nvSpPr>
        <p:spPr>
          <a:xfrm>
            <a:off x="6189128" y="4724866"/>
            <a:ext cx="2537622" cy="1444741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b="1" dirty="0">
                <a:latin typeface="United Curriculum" pitchFamily="2" charset="0"/>
              </a:rPr>
              <a:t>Friction</a:t>
            </a:r>
            <a:r>
              <a:rPr lang="en-US" sz="1200" dirty="0">
                <a:latin typeface="United Curriculum" pitchFamily="2" charset="0"/>
              </a:rPr>
              <a:t>  is a force that acts when two surfaces slide over each other.</a:t>
            </a:r>
          </a:p>
          <a:p>
            <a:pPr>
              <a:lnSpc>
                <a:spcPct val="120000"/>
              </a:lnSpc>
            </a:pPr>
            <a:r>
              <a:rPr lang="en-GB" sz="1200" dirty="0">
                <a:latin typeface="United Curriculum" pitchFamily="2" charset="0"/>
              </a:rPr>
              <a:t>It acts to slow the object down.</a:t>
            </a:r>
          </a:p>
          <a:p>
            <a:pPr>
              <a:lnSpc>
                <a:spcPct val="120000"/>
              </a:lnSpc>
            </a:pPr>
            <a:r>
              <a:rPr lang="en-GB" sz="1200" dirty="0">
                <a:latin typeface="United Curriculum" pitchFamily="2" charset="0"/>
              </a:rPr>
              <a:t>The rougher the surfaces, the greater the force of friction.</a:t>
            </a:r>
            <a:endParaRPr lang="en-US" sz="1200" dirty="0">
              <a:latin typeface="United Curriculum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04B6A0-6810-FBF7-1419-8961DBB7EEB7}"/>
              </a:ext>
            </a:extLst>
          </p:cNvPr>
          <p:cNvGrpSpPr/>
          <p:nvPr/>
        </p:nvGrpSpPr>
        <p:grpSpPr>
          <a:xfrm>
            <a:off x="524542" y="3889339"/>
            <a:ext cx="1919944" cy="288000"/>
            <a:chOff x="1085283" y="3640038"/>
            <a:chExt cx="1919944" cy="361071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F5C4F9C5-4C47-4E9D-A9FF-21557A5FB71E}"/>
                </a:ext>
              </a:extLst>
            </p:cNvPr>
            <p:cNvSpPr/>
            <p:nvPr/>
          </p:nvSpPr>
          <p:spPr>
            <a:xfrm>
              <a:off x="2592415" y="3640038"/>
              <a:ext cx="412812" cy="361071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FE42D919-007E-44B1-A98D-D49DD496EBC8}"/>
                </a:ext>
              </a:extLst>
            </p:cNvPr>
            <p:cNvSpPr/>
            <p:nvPr/>
          </p:nvSpPr>
          <p:spPr>
            <a:xfrm>
              <a:off x="1085283" y="3640038"/>
              <a:ext cx="1298498" cy="361071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1CBF65-203D-97EC-1239-D359E722AB98}"/>
              </a:ext>
            </a:extLst>
          </p:cNvPr>
          <p:cNvGrpSpPr/>
          <p:nvPr/>
        </p:nvGrpSpPr>
        <p:grpSpPr>
          <a:xfrm>
            <a:off x="3263687" y="3887709"/>
            <a:ext cx="2107303" cy="288000"/>
            <a:chOff x="1076230" y="4220830"/>
            <a:chExt cx="3060040" cy="304003"/>
          </a:xfrm>
        </p:grpSpPr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4461AD1D-1846-42F4-BC65-83ADC3F785E8}"/>
                </a:ext>
              </a:extLst>
            </p:cNvPr>
            <p:cNvSpPr/>
            <p:nvPr/>
          </p:nvSpPr>
          <p:spPr>
            <a:xfrm flipH="1">
              <a:off x="1076230" y="4220830"/>
              <a:ext cx="1411550" cy="304003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F4500B68-10E6-44B0-B3A3-8537D9C3703C}"/>
                </a:ext>
              </a:extLst>
            </p:cNvPr>
            <p:cNvSpPr/>
            <p:nvPr/>
          </p:nvSpPr>
          <p:spPr>
            <a:xfrm>
              <a:off x="2724720" y="4220830"/>
              <a:ext cx="1411550" cy="304003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7B96AD8-14E4-416F-BE05-8503151E6539}"/>
              </a:ext>
            </a:extLst>
          </p:cNvPr>
          <p:cNvSpPr/>
          <p:nvPr/>
        </p:nvSpPr>
        <p:spPr>
          <a:xfrm>
            <a:off x="5631532" y="3126720"/>
            <a:ext cx="4206658" cy="10010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08000" indent="-1080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United Curriculum" pitchFamily="2" charset="0"/>
                <a:ea typeface="Roboto" panose="02000000000000000000" pitchFamily="2" charset="0"/>
              </a:rPr>
              <a:t>Balanced forces </a:t>
            </a:r>
            <a:r>
              <a:rPr lang="en-US" sz="1200" dirty="0">
                <a:latin typeface="United Curriculum" pitchFamily="2" charset="0"/>
                <a:ea typeface="Roboto" panose="02000000000000000000" pitchFamily="2" charset="0"/>
              </a:rPr>
              <a:t>are when opposing (opposite) forces are the </a:t>
            </a:r>
            <a:r>
              <a:rPr lang="en-US" sz="1200" b="1" dirty="0">
                <a:latin typeface="United Curriculum" pitchFamily="2" charset="0"/>
                <a:ea typeface="Roboto" panose="02000000000000000000" pitchFamily="2" charset="0"/>
              </a:rPr>
              <a:t>same</a:t>
            </a:r>
            <a:r>
              <a:rPr lang="en-US" sz="1200" dirty="0">
                <a:latin typeface="United Curriculum" pitchFamily="2" charset="0"/>
                <a:ea typeface="Roboto" panose="02000000000000000000" pitchFamily="2" charset="0"/>
              </a:rPr>
              <a:t> size.</a:t>
            </a:r>
            <a:endParaRPr lang="en-US" sz="1200" b="1" dirty="0">
              <a:latin typeface="United Curriculum" pitchFamily="2" charset="0"/>
              <a:ea typeface="Roboto" panose="02000000000000000000" pitchFamily="2" charset="0"/>
            </a:endParaRPr>
          </a:p>
          <a:p>
            <a:pPr marL="108000" indent="-1080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United Curriculum" pitchFamily="2" charset="0"/>
                <a:ea typeface="Roboto" panose="02000000000000000000" pitchFamily="2" charset="0"/>
              </a:rPr>
              <a:t>Unbalanced forces </a:t>
            </a:r>
            <a:r>
              <a:rPr lang="en-US" sz="1200" dirty="0">
                <a:latin typeface="United Curriculum" pitchFamily="2" charset="0"/>
                <a:ea typeface="Roboto" panose="02000000000000000000" pitchFamily="2" charset="0"/>
              </a:rPr>
              <a:t>are</a:t>
            </a:r>
            <a:r>
              <a:rPr lang="en-US" sz="1200" b="1" dirty="0">
                <a:latin typeface="United Curriculum" pitchFamily="2" charset="0"/>
                <a:ea typeface="Roboto" panose="02000000000000000000" pitchFamily="2" charset="0"/>
              </a:rPr>
              <a:t> </a:t>
            </a:r>
            <a:r>
              <a:rPr lang="en-US" sz="1200" dirty="0">
                <a:latin typeface="United Curriculum" pitchFamily="2" charset="0"/>
                <a:ea typeface="Roboto" panose="02000000000000000000" pitchFamily="2" charset="0"/>
              </a:rPr>
              <a:t>when opposing (opposite) forces are </a:t>
            </a:r>
            <a:r>
              <a:rPr lang="en-US" sz="1200" b="1" dirty="0">
                <a:latin typeface="United Curriculum" pitchFamily="2" charset="0"/>
                <a:ea typeface="Roboto" panose="02000000000000000000" pitchFamily="2" charset="0"/>
              </a:rPr>
              <a:t>different</a:t>
            </a:r>
            <a:r>
              <a:rPr lang="en-US" sz="1200" dirty="0">
                <a:latin typeface="United Curriculum" pitchFamily="2" charset="0"/>
                <a:ea typeface="Roboto" panose="02000000000000000000" pitchFamily="2" charset="0"/>
              </a:rPr>
              <a:t> sizes.</a:t>
            </a:r>
            <a:endParaRPr lang="en-US" sz="1200" b="1" dirty="0">
              <a:latin typeface="United Curriculum" pitchFamily="2" charset="0"/>
              <a:ea typeface="Roboto" panose="02000000000000000000" pitchFamily="2" charset="0"/>
            </a:endParaRPr>
          </a:p>
          <a:p>
            <a:pPr marL="108000" indent="-1080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9B17AFF-7CFB-424A-AA9D-7D999A5C2470}"/>
              </a:ext>
            </a:extLst>
          </p:cNvPr>
          <p:cNvSpPr txBox="1">
            <a:spLocks/>
          </p:cNvSpPr>
          <p:nvPr/>
        </p:nvSpPr>
        <p:spPr>
          <a:xfrm>
            <a:off x="67810" y="4728865"/>
            <a:ext cx="6083463" cy="205854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United Curriculum" pitchFamily="2" charset="0"/>
              </a:rPr>
              <a:t>Balanced forces </a:t>
            </a:r>
            <a:r>
              <a:rPr lang="en-US" sz="1200" dirty="0">
                <a:latin typeface="United Curriculum" pitchFamily="2" charset="0"/>
              </a:rPr>
              <a:t>do </a:t>
            </a:r>
            <a:r>
              <a:rPr lang="en-US" sz="1200" b="1" dirty="0">
                <a:latin typeface="United Curriculum" pitchFamily="2" charset="0"/>
              </a:rPr>
              <a:t>not</a:t>
            </a:r>
            <a:r>
              <a:rPr lang="en-US" sz="1200" dirty="0">
                <a:latin typeface="United Curriculum" pitchFamily="2" charset="0"/>
              </a:rPr>
              <a:t> cause a change in motion (speed or direction) or shape of an object. When forces are balanced:</a:t>
            </a:r>
          </a:p>
          <a:p>
            <a:pPr marL="684000" lvl="1" indent="-108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200" dirty="0">
                <a:latin typeface="United Curriculum" pitchFamily="2" charset="0"/>
              </a:rPr>
              <a:t>A stationary (still) object will stay still.</a:t>
            </a:r>
          </a:p>
          <a:p>
            <a:pPr marL="684000" lvl="1" indent="-108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200" dirty="0">
                <a:latin typeface="United Curriculum" pitchFamily="2" charset="0"/>
              </a:rPr>
              <a:t>A moving object will keep moving at a steady speed.</a:t>
            </a:r>
          </a:p>
          <a:p>
            <a:pPr marL="108000" indent="-10800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latin typeface="United Curriculum" pitchFamily="2" charset="0"/>
              </a:rPr>
              <a:t>Unbalanced forces </a:t>
            </a:r>
            <a:r>
              <a:rPr lang="en-US" sz="1200" dirty="0">
                <a:latin typeface="United Curriculum" pitchFamily="2" charset="0"/>
              </a:rPr>
              <a:t>do cause a change in motion or shape of an object. When forces are unbalanced:</a:t>
            </a:r>
          </a:p>
          <a:p>
            <a:pPr marL="684000" lvl="1" indent="-108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200" dirty="0">
                <a:latin typeface="United Curriculum" pitchFamily="2" charset="0"/>
              </a:rPr>
              <a:t>A stationary object will start moving in the direction of the biggest force.</a:t>
            </a:r>
          </a:p>
          <a:p>
            <a:pPr marL="684000" lvl="1" indent="-108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200" dirty="0">
                <a:latin typeface="United Curriculum" pitchFamily="2" charset="0"/>
              </a:rPr>
              <a:t>A moving object will change its speed (speed up or slow down)..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D7984F8-51CC-47C9-87BA-CC8D96D224BF}"/>
              </a:ext>
            </a:extLst>
          </p:cNvPr>
          <p:cNvSpPr txBox="1">
            <a:spLocks/>
          </p:cNvSpPr>
          <p:nvPr/>
        </p:nvSpPr>
        <p:spPr>
          <a:xfrm>
            <a:off x="50424" y="1856128"/>
            <a:ext cx="1803078" cy="386106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b="1" dirty="0">
                <a:latin typeface="United Curriculum" pitchFamily="2" charset="0"/>
              </a:rPr>
              <a:t>Pushes</a:t>
            </a:r>
            <a:r>
              <a:rPr lang="en-US" sz="1200" dirty="0">
                <a:latin typeface="United Curriculum" pitchFamily="2" charset="0"/>
              </a:rPr>
              <a:t> move objects away from you.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46B6F90-5F23-46DB-8AD7-F0EFB057EDE9}"/>
              </a:ext>
            </a:extLst>
          </p:cNvPr>
          <p:cNvSpPr txBox="1">
            <a:spLocks/>
          </p:cNvSpPr>
          <p:nvPr/>
        </p:nvSpPr>
        <p:spPr>
          <a:xfrm>
            <a:off x="2915858" y="1856068"/>
            <a:ext cx="1803078" cy="386106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b="1" dirty="0">
                <a:latin typeface="United Curriculum" pitchFamily="2" charset="0"/>
              </a:rPr>
              <a:t>Pulls</a:t>
            </a:r>
            <a:r>
              <a:rPr lang="en-US" sz="1200" dirty="0">
                <a:latin typeface="United Curriculum" pitchFamily="2" charset="0"/>
              </a:rPr>
              <a:t> move objects towards you.</a:t>
            </a:r>
            <a:endParaRPr lang="en-GB" sz="1200" dirty="0">
              <a:latin typeface="United Curriculum" pitchFamily="2" charset="0"/>
            </a:endParaRPr>
          </a:p>
          <a:p>
            <a:pPr>
              <a:lnSpc>
                <a:spcPct val="120000"/>
              </a:lnSpc>
            </a:pPr>
            <a:endParaRPr lang="en-US" sz="1200" dirty="0">
              <a:latin typeface="United Curriculum" pitchFamily="2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213F87B-A92E-432F-9421-D1238DF4A353}"/>
              </a:ext>
            </a:extLst>
          </p:cNvPr>
          <p:cNvSpPr/>
          <p:nvPr/>
        </p:nvSpPr>
        <p:spPr>
          <a:xfrm>
            <a:off x="59117" y="898143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C57042A-EAFA-4D56-B6F7-74421D98CE55}"/>
              </a:ext>
            </a:extLst>
          </p:cNvPr>
          <p:cNvSpPr/>
          <p:nvPr/>
        </p:nvSpPr>
        <p:spPr>
          <a:xfrm>
            <a:off x="59117" y="2637340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3909283-596A-4D4F-9BC9-584AF61831AF}"/>
              </a:ext>
            </a:extLst>
          </p:cNvPr>
          <p:cNvSpPr/>
          <p:nvPr/>
        </p:nvSpPr>
        <p:spPr>
          <a:xfrm>
            <a:off x="9372765" y="898143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A9B08A3-50D4-47D8-BC3F-9DEA440623DE}"/>
              </a:ext>
            </a:extLst>
          </p:cNvPr>
          <p:cNvSpPr/>
          <p:nvPr/>
        </p:nvSpPr>
        <p:spPr>
          <a:xfrm>
            <a:off x="9372765" y="2637340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4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3A683B-FF0F-42C4-ABBA-BDC69AA4B61E}"/>
              </a:ext>
            </a:extLst>
          </p:cNvPr>
          <p:cNvSpPr/>
          <p:nvPr/>
        </p:nvSpPr>
        <p:spPr>
          <a:xfrm>
            <a:off x="50424" y="4251121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5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87437F4-66FF-456B-B209-7353C87C29FC}"/>
              </a:ext>
            </a:extLst>
          </p:cNvPr>
          <p:cNvSpPr/>
          <p:nvPr/>
        </p:nvSpPr>
        <p:spPr>
          <a:xfrm>
            <a:off x="9364072" y="4250748"/>
            <a:ext cx="474118" cy="47411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United Curriculum" pitchFamily="2" charset="0"/>
              </a:rPr>
              <a:t>6</a:t>
            </a:r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7509B10-A190-D708-4381-732C836B8E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3" r="44252"/>
          <a:stretch/>
        </p:blipFill>
        <p:spPr>
          <a:xfrm>
            <a:off x="1585774" y="1628296"/>
            <a:ext cx="945591" cy="995790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030BDDD-CE0C-DEC2-AB84-D04FDC5F19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3"/>
          <a:stretch/>
        </p:blipFill>
        <p:spPr>
          <a:xfrm>
            <a:off x="4420655" y="1608484"/>
            <a:ext cx="1064690" cy="9957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048933C-EFB3-72C7-671E-3883EEBA3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58607" y="5156788"/>
            <a:ext cx="1055880" cy="65953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6B75E97-4910-FE81-04CC-D14935F2E8E4}"/>
              </a:ext>
            </a:extLst>
          </p:cNvPr>
          <p:cNvCxnSpPr>
            <a:cxnSpLocks/>
          </p:cNvCxnSpPr>
          <p:nvPr/>
        </p:nvCxnSpPr>
        <p:spPr>
          <a:xfrm>
            <a:off x="9208644" y="5374494"/>
            <a:ext cx="45958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A1E9D17-F072-B702-CEBE-B2938D131B9B}"/>
              </a:ext>
            </a:extLst>
          </p:cNvPr>
          <p:cNvCxnSpPr>
            <a:cxnSpLocks/>
          </p:cNvCxnSpPr>
          <p:nvPr/>
        </p:nvCxnSpPr>
        <p:spPr>
          <a:xfrm flipH="1">
            <a:off x="8922058" y="5597911"/>
            <a:ext cx="26448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428DD4F-696B-B573-D9F5-6607C0898D2A}"/>
              </a:ext>
            </a:extLst>
          </p:cNvPr>
          <p:cNvSpPr txBox="1"/>
          <p:nvPr/>
        </p:nvSpPr>
        <p:spPr>
          <a:xfrm>
            <a:off x="9081856" y="5090406"/>
            <a:ext cx="824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United Curriculum" panose="020B0604020202020204" charset="0"/>
              </a:rPr>
              <a:t>motion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BFE101-23AD-3595-C5CC-F0812BD83D9B}"/>
              </a:ext>
            </a:extLst>
          </p:cNvPr>
          <p:cNvSpPr txBox="1"/>
          <p:nvPr/>
        </p:nvSpPr>
        <p:spPr>
          <a:xfrm>
            <a:off x="8726750" y="5567586"/>
            <a:ext cx="824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United Curriculum" panose="020B0604020202020204" charset="0"/>
              </a:rPr>
              <a:t>friction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2182734-8616-B71F-6EAC-544A1C385247}"/>
              </a:ext>
            </a:extLst>
          </p:cNvPr>
          <p:cNvSpPr txBox="1">
            <a:spLocks/>
          </p:cNvSpPr>
          <p:nvPr/>
        </p:nvSpPr>
        <p:spPr>
          <a:xfrm>
            <a:off x="3090091" y="3387679"/>
            <a:ext cx="2280899" cy="46166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United Curriculum" pitchFamily="2" charset="0"/>
              </a:rPr>
              <a:t>The </a:t>
            </a:r>
            <a:r>
              <a:rPr lang="en-US" sz="1200" b="1" dirty="0">
                <a:latin typeface="United Curriculum" pitchFamily="2" charset="0"/>
              </a:rPr>
              <a:t>direction</a:t>
            </a:r>
            <a:r>
              <a:rPr lang="en-US" sz="1200" dirty="0">
                <a:latin typeface="United Curriculum" pitchFamily="2" charset="0"/>
              </a:rPr>
              <a:t> of the force is shown by the arrowhead:</a:t>
            </a:r>
            <a:endParaRPr lang="en-GB" sz="1200" dirty="0">
              <a:latin typeface="United Curriculum" pitchFamily="2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7C52860B-2796-23DF-6300-0BC083047DF9}"/>
              </a:ext>
            </a:extLst>
          </p:cNvPr>
          <p:cNvSpPr txBox="1">
            <a:spLocks/>
          </p:cNvSpPr>
          <p:nvPr/>
        </p:nvSpPr>
        <p:spPr>
          <a:xfrm>
            <a:off x="108616" y="3108527"/>
            <a:ext cx="6499817" cy="27699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200" dirty="0">
                <a:latin typeface="United Curriculum" pitchFamily="2" charset="0"/>
              </a:rPr>
              <a:t>We can use arrows to show the forces acting on an object.</a:t>
            </a:r>
          </a:p>
        </p:txBody>
      </p:sp>
    </p:spTree>
    <p:extLst>
      <p:ext uri="{BB962C8B-B14F-4D97-AF65-F5344CB8AC3E}">
        <p14:creationId xmlns:p14="http://schemas.microsoft.com/office/powerpoint/2010/main" val="161369119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4283a62-dbf0-4bf3-9286-04d2ea05a3ac">
      <UserInfo>
        <DisplayName/>
        <AccountId xsi:nil="true"/>
        <AccountType/>
      </UserInfo>
    </SharedWithUsers>
    <TaxCatchAll xmlns="84283a62-dbf0-4bf3-9286-04d2ea05a3ac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7cdbce52-7c58-4c49-97cb-d953267058b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B2C33678990A47B1AF89009D1432DE" ma:contentTypeVersion="20" ma:contentTypeDescription="Create a new document." ma:contentTypeScope="" ma:versionID="84df53de33849cc1350260a811e69c19">
  <xsd:schema xmlns:xsd="http://www.w3.org/2001/XMLSchema" xmlns:xs="http://www.w3.org/2001/XMLSchema" xmlns:p="http://schemas.microsoft.com/office/2006/metadata/properties" xmlns:ns1="http://schemas.microsoft.com/sharepoint/v3" xmlns:ns2="7cdbce52-7c58-4c49-97cb-d953267058b2" xmlns:ns3="84283a62-dbf0-4bf3-9286-04d2ea05a3ac" targetNamespace="http://schemas.microsoft.com/office/2006/metadata/properties" ma:root="true" ma:fieldsID="ee46e78e683096a74f44652e7f9427d2" ns1:_="" ns2:_="" ns3:_="">
    <xsd:import namespace="http://schemas.microsoft.com/sharepoint/v3"/>
    <xsd:import namespace="7cdbce52-7c58-4c49-97cb-d953267058b2"/>
    <xsd:import namespace="84283a62-dbf0-4bf3-9286-04d2ea05a3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dbce52-7c58-4c49-97cb-d95326705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547d1d0-3da5-4772-b279-2d11b77b4c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83a62-dbf0-4bf3-9286-04d2ea05a3a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470466-aab1-4554-a355-bc87322591bc}" ma:internalName="TaxCatchAll" ma:showField="CatchAllData" ma:web="84283a62-dbf0-4bf3-9286-04d2ea05a3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d30823e6-3702-4941-af94-3ad4b935a5a3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bd16e5ec-bc09-46c2-b8b3-4338badcf7f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CD439CA-E815-4215-9269-B96F2B3A3C16}"/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301</Words>
  <Application>Microsoft Office PowerPoint</Application>
  <PresentationFormat>A4 Paper (210x297 mm)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Roboto</vt:lpstr>
      <vt:lpstr>United Curriculum</vt:lpstr>
      <vt:lpstr>Arial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Quinn</dc:creator>
  <cp:lastModifiedBy>Proofed</cp:lastModifiedBy>
  <cp:revision>3</cp:revision>
  <dcterms:created xsi:type="dcterms:W3CDTF">2021-04-22T13:12:58Z</dcterms:created>
  <dcterms:modified xsi:type="dcterms:W3CDTF">2024-08-30T14:18:28Z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0x01010013B2C33678990A47B1AF89009D1432DE</vt:lpwstr>
  </property>
  <property fmtid="{D5CDD505-2E9C-101B-9397-08002B2CF9AE}" pid="3" name="MediaServiceImageTags">
    <vt:lpwstr/>
  </property>
  <property fmtid="{D5CDD505-2E9C-101B-9397-08002B2CF9AE}" pid="4" name="Order">
    <vt:r8>2067700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